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6" r:id="rId2"/>
    <p:sldId id="258" r:id="rId3"/>
    <p:sldId id="257" r:id="rId4"/>
    <p:sldId id="268" r:id="rId5"/>
    <p:sldId id="273" r:id="rId6"/>
    <p:sldId id="263" r:id="rId7"/>
    <p:sldId id="274" r:id="rId8"/>
    <p:sldId id="275" r:id="rId9"/>
    <p:sldId id="276" r:id="rId10"/>
    <p:sldId id="265" r:id="rId11"/>
    <p:sldId id="287" r:id="rId12"/>
    <p:sldId id="282" r:id="rId13"/>
    <p:sldId id="264" r:id="rId14"/>
    <p:sldId id="277" r:id="rId15"/>
    <p:sldId id="278" r:id="rId16"/>
    <p:sldId id="279" r:id="rId17"/>
    <p:sldId id="280" r:id="rId18"/>
    <p:sldId id="281" r:id="rId19"/>
    <p:sldId id="284" r:id="rId20"/>
    <p:sldId id="267" r:id="rId21"/>
    <p:sldId id="288" r:id="rId22"/>
    <p:sldId id="289" r:id="rId23"/>
    <p:sldId id="290" r:id="rId24"/>
    <p:sldId id="283" r:id="rId25"/>
    <p:sldId id="269" r:id="rId26"/>
    <p:sldId id="270" r:id="rId27"/>
    <p:sldId id="271" r:id="rId28"/>
    <p:sldId id="272" r:id="rId29"/>
    <p:sldId id="291" r:id="rId30"/>
    <p:sldId id="293" r:id="rId31"/>
    <p:sldId id="292" r:id="rId32"/>
    <p:sldId id="266" r:id="rId33"/>
    <p:sldId id="259" r:id="rId34"/>
    <p:sldId id="26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070" autoAdjust="0"/>
  </p:normalViewPr>
  <p:slideViewPr>
    <p:cSldViewPr snapToGrid="0">
      <p:cViewPr varScale="1">
        <p:scale>
          <a:sx n="48" d="100"/>
          <a:sy n="48" d="100"/>
        </p:scale>
        <p:origin x="67"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C9936-29E6-4B64-A673-AEAC85F5FBE5}" type="datetimeFigureOut">
              <a:rPr lang="en-US" smtClean="0"/>
              <a:t>9/26/2019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4722F-E830-4A2A-B6A4-69819C8389B7}" type="slidenum">
              <a:rPr lang="en-US" smtClean="0"/>
              <a:t>‹#›</a:t>
            </a:fld>
            <a:endParaRPr lang="en-US"/>
          </a:p>
        </p:txBody>
      </p:sp>
    </p:spTree>
    <p:extLst>
      <p:ext uri="{BB962C8B-B14F-4D97-AF65-F5344CB8AC3E}">
        <p14:creationId xmlns:p14="http://schemas.microsoft.com/office/powerpoint/2010/main" val="3363104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boredpanda.com/funny-english-language-jok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kdnuggets.com/2019/01/approaches-text-summarization-overview.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edium.com/analytics-vidhya/automated-keyword-extraction-from-articles-using-nlp-bfd864f41b3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dium.com/explore-artificial-intelligence/introduction-to-named-entity-recognition-eda8c97c2db1"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www.kdnuggets.com/2018/08/named-entity-recognition-practitioners-guide-nlp-4.html" TargetMode="External"/><Relationship Id="rId4" Type="http://schemas.openxmlformats.org/officeDocument/2006/relationships/hyperlink" Target="https://en.wikipedia.org/wiki/Named-entity_recogni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Sentiment_analysi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Sentiment_analysi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Sentiment_analysi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Sentiment_analysi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medium.com/@Mandysidana/top-five-emotional-sentiment-analysis-apis-116cd8d42055"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greyatom/an-introduction-to-bag-of-words-in-nlp-ac967d43b428"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Tf%E2%80%93i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Make sure to load in project data before presentation</a:t>
            </a:r>
          </a:p>
          <a:p>
            <a:pPr marL="171450" indent="-171450">
              <a:buFont typeface="Wingdings" panose="05000000000000000000" pitchFamily="2" charset="2"/>
              <a:buChar char="Ø"/>
            </a:pPr>
            <a:r>
              <a:rPr lang="en-US" dirty="0"/>
              <a:t>10:45 AM to 11:15 AM: NLP introduction</a:t>
            </a:r>
          </a:p>
          <a:p>
            <a:pPr marL="171450" indent="-171450">
              <a:buFont typeface="Wingdings" panose="05000000000000000000" pitchFamily="2" charset="2"/>
              <a:buChar char="Ø"/>
            </a:pPr>
            <a:r>
              <a:rPr lang="en-US" dirty="0"/>
              <a:t>11:15 AM to 12:00 PM: NLP walkthrough</a:t>
            </a:r>
          </a:p>
        </p:txBody>
      </p:sp>
      <p:sp>
        <p:nvSpPr>
          <p:cNvPr id="4" name="Slide Number Placeholder 3"/>
          <p:cNvSpPr>
            <a:spLocks noGrp="1"/>
          </p:cNvSpPr>
          <p:nvPr>
            <p:ph type="sldNum" sz="quarter" idx="5"/>
          </p:nvPr>
        </p:nvSpPr>
        <p:spPr/>
        <p:txBody>
          <a:bodyPr/>
          <a:lstStyle/>
          <a:p>
            <a:fld id="{2224722F-E830-4A2A-B6A4-69819C8389B7}" type="slidenum">
              <a:rPr lang="en-US" smtClean="0"/>
              <a:t>1</a:t>
            </a:fld>
            <a:endParaRPr lang="en-US"/>
          </a:p>
        </p:txBody>
      </p:sp>
    </p:spTree>
    <p:extLst>
      <p:ext uri="{BB962C8B-B14F-4D97-AF65-F5344CB8AC3E}">
        <p14:creationId xmlns:p14="http://schemas.microsoft.com/office/powerpoint/2010/main" val="2509248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also want to remove </a:t>
            </a:r>
            <a:r>
              <a:rPr lang="en-US" dirty="0" err="1"/>
              <a:t>numerics</a:t>
            </a:r>
            <a:r>
              <a:rPr lang="en-US" dirty="0"/>
              <a:t>.</a:t>
            </a:r>
          </a:p>
        </p:txBody>
      </p:sp>
      <p:sp>
        <p:nvSpPr>
          <p:cNvPr id="4" name="Slide Number Placeholder 3"/>
          <p:cNvSpPr>
            <a:spLocks noGrp="1"/>
          </p:cNvSpPr>
          <p:nvPr>
            <p:ph type="sldNum" sz="quarter" idx="5"/>
          </p:nvPr>
        </p:nvSpPr>
        <p:spPr/>
        <p:txBody>
          <a:bodyPr/>
          <a:lstStyle/>
          <a:p>
            <a:fld id="{2224722F-E830-4A2A-B6A4-69819C8389B7}" type="slidenum">
              <a:rPr lang="en-US" smtClean="0"/>
              <a:t>16</a:t>
            </a:fld>
            <a:endParaRPr lang="en-US"/>
          </a:p>
        </p:txBody>
      </p:sp>
    </p:spTree>
    <p:extLst>
      <p:ext uri="{BB962C8B-B14F-4D97-AF65-F5344CB8AC3E}">
        <p14:creationId xmlns:p14="http://schemas.microsoft.com/office/powerpoint/2010/main" val="2541215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Stemming and Lemmatization both generate the root form of the inflected words. The difference is that stem might not be an actual word whereas, lemma is an actual language word. Stemming follows an algorithm with steps to perform on the words which makes it faster.</a:t>
            </a:r>
            <a:endParaRPr lang="en-US" dirty="0"/>
          </a:p>
        </p:txBody>
      </p:sp>
      <p:sp>
        <p:nvSpPr>
          <p:cNvPr id="4" name="Slide Number Placeholder 3"/>
          <p:cNvSpPr>
            <a:spLocks noGrp="1"/>
          </p:cNvSpPr>
          <p:nvPr>
            <p:ph type="sldNum" sz="quarter" idx="5"/>
          </p:nvPr>
        </p:nvSpPr>
        <p:spPr/>
        <p:txBody>
          <a:bodyPr/>
          <a:lstStyle/>
          <a:p>
            <a:fld id="{2224722F-E830-4A2A-B6A4-69819C8389B7}" type="slidenum">
              <a:rPr lang="en-US" smtClean="0"/>
              <a:t>19</a:t>
            </a:fld>
            <a:endParaRPr lang="en-US"/>
          </a:p>
        </p:txBody>
      </p:sp>
    </p:spTree>
    <p:extLst>
      <p:ext uri="{BB962C8B-B14F-4D97-AF65-F5344CB8AC3E}">
        <p14:creationId xmlns:p14="http://schemas.microsoft.com/office/powerpoint/2010/main" val="82094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What is a word?</a:t>
            </a:r>
          </a:p>
          <a:p>
            <a:r>
              <a:rPr lang="en-US" dirty="0"/>
              <a:t>What is a sentence?</a:t>
            </a:r>
          </a:p>
          <a:p>
            <a:r>
              <a:rPr lang="en-US" dirty="0"/>
              <a:t>How do we parse those?</a:t>
            </a:r>
          </a:p>
        </p:txBody>
      </p:sp>
      <p:sp>
        <p:nvSpPr>
          <p:cNvPr id="4" name="Slide Number Placeholder 3"/>
          <p:cNvSpPr>
            <a:spLocks noGrp="1"/>
          </p:cNvSpPr>
          <p:nvPr>
            <p:ph type="sldNum" sz="quarter" idx="5"/>
          </p:nvPr>
        </p:nvSpPr>
        <p:spPr/>
        <p:txBody>
          <a:bodyPr/>
          <a:lstStyle/>
          <a:p>
            <a:fld id="{2224722F-E830-4A2A-B6A4-69819C8389B7}" type="slidenum">
              <a:rPr lang="en-US" smtClean="0"/>
              <a:t>20</a:t>
            </a:fld>
            <a:endParaRPr lang="en-US"/>
          </a:p>
        </p:txBody>
      </p:sp>
    </p:spTree>
    <p:extLst>
      <p:ext uri="{BB962C8B-B14F-4D97-AF65-F5344CB8AC3E}">
        <p14:creationId xmlns:p14="http://schemas.microsoft.com/office/powerpoint/2010/main" val="1448679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Punctuation!</a:t>
            </a:r>
          </a:p>
          <a:p>
            <a:pPr marL="171450" indent="-171450">
              <a:buFont typeface="Wingdings" panose="05000000000000000000" pitchFamily="2" charset="2"/>
              <a:buChar char="Ø"/>
            </a:pPr>
            <a:r>
              <a:rPr lang="en-US" dirty="0"/>
              <a:t>Default in NLTK package is </a:t>
            </a:r>
            <a:r>
              <a:rPr lang="en-US" dirty="0" err="1"/>
              <a:t>PunktSentenceTokenizer</a:t>
            </a:r>
            <a:endParaRPr lang="en-US" dirty="0"/>
          </a:p>
          <a:p>
            <a:pPr marL="171450" indent="-171450">
              <a:buFont typeface="Wingdings" panose="05000000000000000000" pitchFamily="2" charset="2"/>
              <a:buChar char="Ø"/>
            </a:pPr>
            <a:r>
              <a:rPr lang="en-US" dirty="0"/>
              <a:t>Different versions for different languages</a:t>
            </a:r>
          </a:p>
        </p:txBody>
      </p:sp>
      <p:sp>
        <p:nvSpPr>
          <p:cNvPr id="4" name="Slide Number Placeholder 3"/>
          <p:cNvSpPr>
            <a:spLocks noGrp="1"/>
          </p:cNvSpPr>
          <p:nvPr>
            <p:ph type="sldNum" sz="quarter" idx="5"/>
          </p:nvPr>
        </p:nvSpPr>
        <p:spPr/>
        <p:txBody>
          <a:bodyPr/>
          <a:lstStyle/>
          <a:p>
            <a:fld id="{2224722F-E830-4A2A-B6A4-69819C8389B7}" type="slidenum">
              <a:rPr lang="en-US" smtClean="0"/>
              <a:t>21</a:t>
            </a:fld>
            <a:endParaRPr lang="en-US"/>
          </a:p>
        </p:txBody>
      </p:sp>
    </p:spTree>
    <p:extLst>
      <p:ext uri="{BB962C8B-B14F-4D97-AF65-F5344CB8AC3E}">
        <p14:creationId xmlns:p14="http://schemas.microsoft.com/office/powerpoint/2010/main" val="3421462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we have the </a:t>
            </a:r>
            <a:r>
              <a:rPr lang="en-US" dirty="0" err="1"/>
              <a:t>TreebankWordTokenizer</a:t>
            </a:r>
            <a:r>
              <a:rPr lang="en-US" dirty="0"/>
              <a:t> in NLTK</a:t>
            </a:r>
          </a:p>
          <a:p>
            <a:r>
              <a:rPr lang="en-US" dirty="0"/>
              <a:t>Also uses punctuation and spaces</a:t>
            </a:r>
          </a:p>
        </p:txBody>
      </p:sp>
      <p:sp>
        <p:nvSpPr>
          <p:cNvPr id="4" name="Slide Number Placeholder 3"/>
          <p:cNvSpPr>
            <a:spLocks noGrp="1"/>
          </p:cNvSpPr>
          <p:nvPr>
            <p:ph type="sldNum" sz="quarter" idx="5"/>
          </p:nvPr>
        </p:nvSpPr>
        <p:spPr/>
        <p:txBody>
          <a:bodyPr/>
          <a:lstStyle/>
          <a:p>
            <a:fld id="{2224722F-E830-4A2A-B6A4-69819C8389B7}" type="slidenum">
              <a:rPr lang="en-US" smtClean="0"/>
              <a:t>22</a:t>
            </a:fld>
            <a:endParaRPr lang="en-US"/>
          </a:p>
        </p:txBody>
      </p:sp>
    </p:spTree>
    <p:extLst>
      <p:ext uri="{BB962C8B-B14F-4D97-AF65-F5344CB8AC3E}">
        <p14:creationId xmlns:p14="http://schemas.microsoft.com/office/powerpoint/2010/main" val="2988066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we have the </a:t>
            </a:r>
            <a:r>
              <a:rPr lang="en-US" dirty="0" err="1"/>
              <a:t>TreebankWordTokenizer</a:t>
            </a:r>
            <a:r>
              <a:rPr lang="en-US" dirty="0"/>
              <a:t> in NLTK</a:t>
            </a:r>
          </a:p>
          <a:p>
            <a:r>
              <a:rPr lang="en-US" dirty="0"/>
              <a:t>Also uses punctuation and spaces</a:t>
            </a:r>
          </a:p>
          <a:p>
            <a:endParaRPr lang="en-US" dirty="0"/>
          </a:p>
          <a:p>
            <a:r>
              <a:rPr lang="en-US" dirty="0"/>
              <a:t>Cher tweet:</a:t>
            </a:r>
          </a:p>
          <a:p>
            <a:r>
              <a:rPr lang="en-US" dirty="0"/>
              <a:t>“””</a:t>
            </a:r>
          </a:p>
          <a:p>
            <a:r>
              <a:rPr lang="en-US" sz="1200" b="0" i="0" kern="1200" dirty="0">
                <a:solidFill>
                  <a:schemeClr val="tx1"/>
                </a:solidFill>
                <a:effectLst/>
                <a:latin typeface="+mn-lt"/>
                <a:ea typeface="+mn-ea"/>
                <a:cs typeface="+mn-cs"/>
              </a:rPr>
              <a:t>Well </a:t>
            </a:r>
            <a:r>
              <a:rPr lang="en-US" sz="1200" b="0" i="0" kern="1200" dirty="0" err="1">
                <a:solidFill>
                  <a:schemeClr val="tx1"/>
                </a:solidFill>
                <a:effectLst/>
                <a:latin typeface="+mn-lt"/>
                <a:ea typeface="+mn-ea"/>
                <a:cs typeface="+mn-cs"/>
              </a:rPr>
              <a:t>well</a:t>
            </a:r>
            <a:r>
              <a:rPr lang="en-US" sz="1200" b="0" i="0" kern="1200" dirty="0">
                <a:solidFill>
                  <a:schemeClr val="tx1"/>
                </a:solidFill>
                <a:effectLst/>
                <a:latin typeface="+mn-lt"/>
                <a:ea typeface="+mn-ea"/>
                <a:cs typeface="+mn-cs"/>
              </a:rPr>
              <a:t> well....Phone Nonsense</a:t>
            </a:r>
          </a:p>
          <a:p>
            <a:r>
              <a:rPr lang="en-US" sz="1200" b="0" i="0" kern="1200" dirty="0">
                <a:solidFill>
                  <a:schemeClr val="tx1"/>
                </a:solidFill>
                <a:effectLst/>
                <a:latin typeface="+mn-lt"/>
                <a:ea typeface="+mn-ea"/>
                <a:cs typeface="+mn-cs"/>
              </a:rPr>
              <a:t>Just got back from studio &amp; I’m Dead....but There’s No Hurry Anymore, When All Is Said &amp; Done</a:t>
            </a:r>
            <a:endParaRPr lang="en-US" dirty="0"/>
          </a:p>
          <a:p>
            <a:r>
              <a:rPr lang="en-US" dirty="0"/>
              <a:t>“””</a:t>
            </a:r>
          </a:p>
          <a:p>
            <a:endParaRPr lang="en-US" dirty="0"/>
          </a:p>
          <a:p>
            <a:r>
              <a:rPr lang="en-US" dirty="0"/>
              <a:t>We can also use other methods:</a:t>
            </a:r>
          </a:p>
          <a:p>
            <a:pPr marL="171450" indent="-171450">
              <a:buFont typeface="Wingdings" panose="05000000000000000000" pitchFamily="2" charset="2"/>
              <a:buChar char="Ø"/>
            </a:pPr>
            <a:r>
              <a:rPr lang="en-US" dirty="0" err="1"/>
              <a:t>TweetTokenizer</a:t>
            </a:r>
            <a:r>
              <a:rPr lang="en-US" dirty="0"/>
              <a:t> [top]</a:t>
            </a:r>
          </a:p>
          <a:p>
            <a:pPr marL="171450" indent="-171450">
              <a:buFont typeface="Wingdings" panose="05000000000000000000" pitchFamily="2" charset="2"/>
              <a:buChar char="Ø"/>
            </a:pPr>
            <a:r>
              <a:rPr lang="en-US" dirty="0" err="1"/>
              <a:t>MWETokenizer</a:t>
            </a:r>
            <a:r>
              <a:rPr lang="en-US" dirty="0"/>
              <a:t> (re-merges multi-word expressions) (after using Treebank tokenizer)</a:t>
            </a:r>
          </a:p>
          <a:p>
            <a:pPr marL="171450" indent="-171450">
              <a:buFont typeface="Wingdings" panose="05000000000000000000" pitchFamily="2" charset="2"/>
              <a:buChar char="Ø"/>
            </a:pPr>
            <a:r>
              <a:rPr lang="en-US" dirty="0" err="1"/>
              <a:t>RegexpTokenizer</a:t>
            </a:r>
            <a:r>
              <a:rPr lang="en-US" dirty="0"/>
              <a:t> [bottom] (using regular expression “[\w’]+”) </a:t>
            </a:r>
          </a:p>
        </p:txBody>
      </p:sp>
      <p:sp>
        <p:nvSpPr>
          <p:cNvPr id="4" name="Slide Number Placeholder 3"/>
          <p:cNvSpPr>
            <a:spLocks noGrp="1"/>
          </p:cNvSpPr>
          <p:nvPr>
            <p:ph type="sldNum" sz="quarter" idx="5"/>
          </p:nvPr>
        </p:nvSpPr>
        <p:spPr/>
        <p:txBody>
          <a:bodyPr/>
          <a:lstStyle/>
          <a:p>
            <a:fld id="{2224722F-E830-4A2A-B6A4-69819C8389B7}" type="slidenum">
              <a:rPr lang="en-US" smtClean="0"/>
              <a:t>23</a:t>
            </a:fld>
            <a:endParaRPr lang="en-US"/>
          </a:p>
        </p:txBody>
      </p:sp>
    </p:spTree>
    <p:extLst>
      <p:ext uri="{BB962C8B-B14F-4D97-AF65-F5344CB8AC3E}">
        <p14:creationId xmlns:p14="http://schemas.microsoft.com/office/powerpoint/2010/main" val="1817553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sometimes we don’t just want individual words… </a:t>
            </a:r>
          </a:p>
          <a:p>
            <a:endParaRPr lang="en-US" dirty="0"/>
          </a:p>
          <a:p>
            <a:r>
              <a:rPr lang="en-US" dirty="0">
                <a:hlinkClick r:id="rId3"/>
              </a:rPr>
              <a:t>https://www.boredpanda.com/funny-english-language-jokes/</a:t>
            </a:r>
            <a:endParaRPr lang="en-US" dirty="0"/>
          </a:p>
          <a:p>
            <a:r>
              <a:rPr lang="en-US" dirty="0"/>
              <a:t>(</a:t>
            </a:r>
            <a:r>
              <a:rPr lang="en-US" dirty="0" err="1"/>
              <a:t>contronyms</a:t>
            </a:r>
            <a:r>
              <a:rPr lang="en-US" dirty="0"/>
              <a:t>)</a:t>
            </a:r>
          </a:p>
          <a:p>
            <a:endParaRPr lang="en-US" dirty="0"/>
          </a:p>
          <a:p>
            <a:r>
              <a:rPr lang="en-US" dirty="0"/>
              <a:t>Rock and roll</a:t>
            </a:r>
          </a:p>
          <a:p>
            <a:r>
              <a:rPr lang="en-US" dirty="0"/>
              <a:t>Brussel sprouts</a:t>
            </a:r>
          </a:p>
          <a:p>
            <a:r>
              <a:rPr lang="en-US" dirty="0"/>
              <a:t>Will </a:t>
            </a:r>
            <a:r>
              <a:rPr lang="en-US" dirty="0" err="1"/>
              <a:t>Will</a:t>
            </a:r>
            <a:r>
              <a:rPr lang="en-US" dirty="0"/>
              <a:t> Smith </a:t>
            </a:r>
            <a:r>
              <a:rPr lang="en-US" dirty="0" err="1"/>
              <a:t>smith</a:t>
            </a:r>
            <a:r>
              <a:rPr lang="en-US" dirty="0"/>
              <a:t>?</a:t>
            </a:r>
          </a:p>
          <a:p>
            <a:r>
              <a:rPr lang="en-US" dirty="0"/>
              <a:t>Guinea pig</a:t>
            </a:r>
          </a:p>
          <a:p>
            <a:endParaRPr lang="en-US" dirty="0"/>
          </a:p>
          <a:p>
            <a:r>
              <a:rPr lang="en-US" dirty="0"/>
              <a:t>Bigrams? Trigrams? </a:t>
            </a:r>
            <a:r>
              <a:rPr lang="en-US" dirty="0" err="1"/>
              <a:t>Etc</a:t>
            </a:r>
            <a:r>
              <a:rPr lang="en-US" dirty="0"/>
              <a:t>,</a:t>
            </a:r>
          </a:p>
          <a:p>
            <a:endParaRPr lang="en-US" dirty="0"/>
          </a:p>
        </p:txBody>
      </p:sp>
      <p:sp>
        <p:nvSpPr>
          <p:cNvPr id="4" name="Slide Number Placeholder 3"/>
          <p:cNvSpPr>
            <a:spLocks noGrp="1"/>
          </p:cNvSpPr>
          <p:nvPr>
            <p:ph type="sldNum" sz="quarter" idx="5"/>
          </p:nvPr>
        </p:nvSpPr>
        <p:spPr/>
        <p:txBody>
          <a:bodyPr/>
          <a:lstStyle/>
          <a:p>
            <a:fld id="{2224722F-E830-4A2A-B6A4-69819C8389B7}" type="slidenum">
              <a:rPr lang="en-US" smtClean="0"/>
              <a:t>24</a:t>
            </a:fld>
            <a:endParaRPr lang="en-US"/>
          </a:p>
        </p:txBody>
      </p:sp>
    </p:spTree>
    <p:extLst>
      <p:ext uri="{BB962C8B-B14F-4D97-AF65-F5344CB8AC3E}">
        <p14:creationId xmlns:p14="http://schemas.microsoft.com/office/powerpoint/2010/main" val="1313842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https://www.kdnuggets.com/2019/01/approaches-text-summarization-overview.html</a:t>
            </a:r>
            <a:endParaRPr lang="en-US" dirty="0"/>
          </a:p>
          <a:p>
            <a:endParaRPr lang="en-US" dirty="0"/>
          </a:p>
          <a:p>
            <a:r>
              <a:rPr lang="en-US" dirty="0"/>
              <a:t>Extractive </a:t>
            </a:r>
            <a:r>
              <a:rPr lang="en-US" dirty="0">
                <a:sym typeface="Wingdings" panose="05000000000000000000" pitchFamily="2" charset="2"/>
              </a:rPr>
              <a:t> identifying important part or excerpts and reproducing them verbatim</a:t>
            </a:r>
          </a:p>
          <a:p>
            <a:r>
              <a:rPr lang="en-US" dirty="0">
                <a:sym typeface="Wingdings" panose="05000000000000000000" pitchFamily="2" charset="2"/>
              </a:rPr>
              <a:t>Abstractive  more advanced, needs to generate new text</a:t>
            </a:r>
            <a:endParaRPr lang="en-US" dirty="0"/>
          </a:p>
        </p:txBody>
      </p:sp>
      <p:sp>
        <p:nvSpPr>
          <p:cNvPr id="4" name="Slide Number Placeholder 3"/>
          <p:cNvSpPr>
            <a:spLocks noGrp="1"/>
          </p:cNvSpPr>
          <p:nvPr>
            <p:ph type="sldNum" sz="quarter" idx="5"/>
          </p:nvPr>
        </p:nvSpPr>
        <p:spPr/>
        <p:txBody>
          <a:bodyPr/>
          <a:lstStyle/>
          <a:p>
            <a:fld id="{2224722F-E830-4A2A-B6A4-69819C8389B7}" type="slidenum">
              <a:rPr lang="en-US" smtClean="0"/>
              <a:t>25</a:t>
            </a:fld>
            <a:endParaRPr lang="en-US"/>
          </a:p>
        </p:txBody>
      </p:sp>
    </p:spTree>
    <p:extLst>
      <p:ext uri="{BB962C8B-B14F-4D97-AF65-F5344CB8AC3E}">
        <p14:creationId xmlns:p14="http://schemas.microsoft.com/office/powerpoint/2010/main" val="1883202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https://medium.com/analytics-vidhya/automated-keyword-extraction-from-articles-using-nlp-bfd864f41b34</a:t>
            </a:r>
            <a:endParaRPr lang="en-US" dirty="0"/>
          </a:p>
          <a:p>
            <a:endParaRPr lang="en-US" dirty="0"/>
          </a:p>
        </p:txBody>
      </p:sp>
      <p:sp>
        <p:nvSpPr>
          <p:cNvPr id="4" name="Slide Number Placeholder 3"/>
          <p:cNvSpPr>
            <a:spLocks noGrp="1"/>
          </p:cNvSpPr>
          <p:nvPr>
            <p:ph type="sldNum" sz="quarter" idx="5"/>
          </p:nvPr>
        </p:nvSpPr>
        <p:spPr/>
        <p:txBody>
          <a:bodyPr/>
          <a:lstStyle/>
          <a:p>
            <a:fld id="{2224722F-E830-4A2A-B6A4-69819C8389B7}" type="slidenum">
              <a:rPr lang="en-US" smtClean="0"/>
              <a:t>26</a:t>
            </a:fld>
            <a:endParaRPr lang="en-US"/>
          </a:p>
        </p:txBody>
      </p:sp>
    </p:spTree>
    <p:extLst>
      <p:ext uri="{BB962C8B-B14F-4D97-AF65-F5344CB8AC3E}">
        <p14:creationId xmlns:p14="http://schemas.microsoft.com/office/powerpoint/2010/main" val="2578864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https://medium.com/explore-artificial-intelligence/introduction-to-named-entity-recognition-eda8c97c2db1</a:t>
            </a:r>
            <a:endParaRPr lang="en-US" dirty="0"/>
          </a:p>
          <a:p>
            <a:endParaRPr lang="en-US" dirty="0"/>
          </a:p>
          <a:p>
            <a:r>
              <a:rPr lang="en-US" dirty="0">
                <a:hlinkClick r:id="rId4"/>
              </a:rPr>
              <a:t>https://en.wikipedia.org/wiki/Named-entity_recognition</a:t>
            </a:r>
            <a:endParaRPr lang="en-US" dirty="0"/>
          </a:p>
          <a:p>
            <a:endParaRPr lang="en-US" dirty="0"/>
          </a:p>
          <a:p>
            <a:r>
              <a:rPr lang="en-US" dirty="0">
                <a:hlinkClick r:id="rId5"/>
              </a:rPr>
              <a:t>https://www.kdnuggets.com/2018/08/named-entity-recognition-practitioners-guide-nlp-4.html</a:t>
            </a:r>
            <a:endParaRPr lang="en-US" dirty="0"/>
          </a:p>
          <a:p>
            <a:endParaRPr lang="en-US" dirty="0"/>
          </a:p>
          <a:p>
            <a:r>
              <a:rPr lang="en-US" dirty="0"/>
              <a:t>Named Entities </a:t>
            </a:r>
            <a:r>
              <a:rPr lang="en-US" dirty="0">
                <a:sym typeface="Wingdings" panose="05000000000000000000" pitchFamily="2" charset="2"/>
              </a:rPr>
              <a:t> individuals, companies, places, organizations, cities, etc.</a:t>
            </a:r>
          </a:p>
          <a:p>
            <a:endParaRPr lang="en-US" dirty="0">
              <a:sym typeface="Wingdings" panose="05000000000000000000" pitchFamily="2" charset="2"/>
            </a:endParaRPr>
          </a:p>
          <a:p>
            <a:r>
              <a:rPr lang="en-US" dirty="0">
                <a:sym typeface="Wingdings" panose="05000000000000000000" pitchFamily="2" charset="2"/>
              </a:rPr>
              <a:t>What could make this difficult?</a:t>
            </a:r>
          </a:p>
          <a:p>
            <a:pPr marL="171450" indent="-171450">
              <a:buFont typeface="Wingdings" panose="05000000000000000000" pitchFamily="2" charset="2"/>
              <a:buChar char="à"/>
            </a:pPr>
            <a:r>
              <a:rPr lang="en-US" dirty="0">
                <a:sym typeface="Wingdings" panose="05000000000000000000" pitchFamily="2" charset="2"/>
              </a:rPr>
              <a:t>John Smith versus John Smith, M.D.</a:t>
            </a:r>
          </a:p>
          <a:p>
            <a:pPr marL="171450" indent="-171450">
              <a:buFont typeface="Wingdings" panose="05000000000000000000" pitchFamily="2" charset="2"/>
              <a:buChar char="à"/>
            </a:pPr>
            <a:r>
              <a:rPr lang="en-US" dirty="0">
                <a:sym typeface="Wingdings" panose="05000000000000000000" pitchFamily="2" charset="2"/>
              </a:rPr>
              <a:t>The University of California, San Francisco instead of University of California, San Francisco</a:t>
            </a:r>
          </a:p>
          <a:p>
            <a:pPr marL="171450" indent="-171450">
              <a:buFont typeface="Wingdings" panose="05000000000000000000" pitchFamily="2" charset="2"/>
              <a:buChar char="à"/>
            </a:pPr>
            <a:r>
              <a:rPr lang="en-US" dirty="0">
                <a:sym typeface="Wingdings" panose="05000000000000000000" pitchFamily="2" charset="2"/>
              </a:rPr>
              <a:t>James Madison instead of James Madison University</a:t>
            </a:r>
            <a:endParaRPr lang="en-US" dirty="0"/>
          </a:p>
        </p:txBody>
      </p:sp>
      <p:sp>
        <p:nvSpPr>
          <p:cNvPr id="4" name="Slide Number Placeholder 3"/>
          <p:cNvSpPr>
            <a:spLocks noGrp="1"/>
          </p:cNvSpPr>
          <p:nvPr>
            <p:ph type="sldNum" sz="quarter" idx="5"/>
          </p:nvPr>
        </p:nvSpPr>
        <p:spPr/>
        <p:txBody>
          <a:bodyPr/>
          <a:lstStyle/>
          <a:p>
            <a:fld id="{2224722F-E830-4A2A-B6A4-69819C8389B7}" type="slidenum">
              <a:rPr lang="en-US" smtClean="0"/>
              <a:t>27</a:t>
            </a:fld>
            <a:endParaRPr lang="en-US"/>
          </a:p>
        </p:txBody>
      </p:sp>
    </p:spTree>
    <p:extLst>
      <p:ext uri="{BB962C8B-B14F-4D97-AF65-F5344CB8AC3E}">
        <p14:creationId xmlns:p14="http://schemas.microsoft.com/office/powerpoint/2010/main" val="2204403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natural language processing?</a:t>
            </a:r>
          </a:p>
          <a:p>
            <a:endParaRPr lang="en-US" dirty="0"/>
          </a:p>
          <a:p>
            <a:r>
              <a:rPr lang="en-US" dirty="0"/>
              <a:t>Not neurolinguistic programming</a:t>
            </a:r>
          </a:p>
          <a:p>
            <a:endParaRPr lang="en-US" dirty="0"/>
          </a:p>
          <a:p>
            <a:r>
              <a:rPr lang="en-US" dirty="0"/>
              <a:t>What does this mean?</a:t>
            </a:r>
          </a:p>
          <a:p>
            <a:endParaRPr lang="en-US" dirty="0"/>
          </a:p>
          <a:p>
            <a:r>
              <a:rPr lang="en-US" dirty="0"/>
              <a:t>2 parts: NLG (Natural Language Generation) and NLU (Natural Language Understanding)</a:t>
            </a:r>
          </a:p>
        </p:txBody>
      </p:sp>
      <p:sp>
        <p:nvSpPr>
          <p:cNvPr id="4" name="Slide Number Placeholder 3"/>
          <p:cNvSpPr>
            <a:spLocks noGrp="1"/>
          </p:cNvSpPr>
          <p:nvPr>
            <p:ph type="sldNum" sz="quarter" idx="5"/>
          </p:nvPr>
        </p:nvSpPr>
        <p:spPr/>
        <p:txBody>
          <a:bodyPr/>
          <a:lstStyle/>
          <a:p>
            <a:fld id="{2224722F-E830-4A2A-B6A4-69819C8389B7}" type="slidenum">
              <a:rPr lang="en-US" smtClean="0"/>
              <a:t>2</a:t>
            </a:fld>
            <a:endParaRPr lang="en-US"/>
          </a:p>
        </p:txBody>
      </p:sp>
    </p:spTree>
    <p:extLst>
      <p:ext uri="{BB962C8B-B14F-4D97-AF65-F5344CB8AC3E}">
        <p14:creationId xmlns:p14="http://schemas.microsoft.com/office/powerpoint/2010/main" val="3158762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https://en.wikipedia.org/wiki/Sentiment_analysis</a:t>
            </a:r>
            <a:endParaRPr lang="en-US" dirty="0"/>
          </a:p>
        </p:txBody>
      </p:sp>
      <p:sp>
        <p:nvSpPr>
          <p:cNvPr id="4" name="Slide Number Placeholder 3"/>
          <p:cNvSpPr>
            <a:spLocks noGrp="1"/>
          </p:cNvSpPr>
          <p:nvPr>
            <p:ph type="sldNum" sz="quarter" idx="5"/>
          </p:nvPr>
        </p:nvSpPr>
        <p:spPr/>
        <p:txBody>
          <a:bodyPr/>
          <a:lstStyle/>
          <a:p>
            <a:fld id="{2224722F-E830-4A2A-B6A4-69819C8389B7}" type="slidenum">
              <a:rPr lang="en-US" smtClean="0"/>
              <a:t>28</a:t>
            </a:fld>
            <a:endParaRPr lang="en-US"/>
          </a:p>
        </p:txBody>
      </p:sp>
    </p:spTree>
    <p:extLst>
      <p:ext uri="{BB962C8B-B14F-4D97-AF65-F5344CB8AC3E}">
        <p14:creationId xmlns:p14="http://schemas.microsoft.com/office/powerpoint/2010/main" val="1078745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https://en.wikipedia.org/wiki/Sentiment_analysis</a:t>
            </a:r>
            <a:endParaRPr lang="en-US" dirty="0"/>
          </a:p>
        </p:txBody>
      </p:sp>
      <p:sp>
        <p:nvSpPr>
          <p:cNvPr id="4" name="Slide Number Placeholder 3"/>
          <p:cNvSpPr>
            <a:spLocks noGrp="1"/>
          </p:cNvSpPr>
          <p:nvPr>
            <p:ph type="sldNum" sz="quarter" idx="5"/>
          </p:nvPr>
        </p:nvSpPr>
        <p:spPr/>
        <p:txBody>
          <a:bodyPr/>
          <a:lstStyle/>
          <a:p>
            <a:fld id="{2224722F-E830-4A2A-B6A4-69819C8389B7}" type="slidenum">
              <a:rPr lang="en-US" smtClean="0"/>
              <a:t>29</a:t>
            </a:fld>
            <a:endParaRPr lang="en-US"/>
          </a:p>
        </p:txBody>
      </p:sp>
    </p:spTree>
    <p:extLst>
      <p:ext uri="{BB962C8B-B14F-4D97-AF65-F5344CB8AC3E}">
        <p14:creationId xmlns:p14="http://schemas.microsoft.com/office/powerpoint/2010/main" val="3460983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https://en.wikipedia.org/wiki/Sentiment_analysis</a:t>
            </a:r>
            <a:endParaRPr lang="en-US" dirty="0"/>
          </a:p>
        </p:txBody>
      </p:sp>
      <p:sp>
        <p:nvSpPr>
          <p:cNvPr id="4" name="Slide Number Placeholder 3"/>
          <p:cNvSpPr>
            <a:spLocks noGrp="1"/>
          </p:cNvSpPr>
          <p:nvPr>
            <p:ph type="sldNum" sz="quarter" idx="5"/>
          </p:nvPr>
        </p:nvSpPr>
        <p:spPr/>
        <p:txBody>
          <a:bodyPr/>
          <a:lstStyle/>
          <a:p>
            <a:fld id="{2224722F-E830-4A2A-B6A4-69819C8389B7}" type="slidenum">
              <a:rPr lang="en-US" smtClean="0"/>
              <a:t>30</a:t>
            </a:fld>
            <a:endParaRPr lang="en-US"/>
          </a:p>
        </p:txBody>
      </p:sp>
    </p:spTree>
    <p:extLst>
      <p:ext uri="{BB962C8B-B14F-4D97-AF65-F5344CB8AC3E}">
        <p14:creationId xmlns:p14="http://schemas.microsoft.com/office/powerpoint/2010/main" val="3047758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https://en.wikipedia.org/wiki/Sentiment_analysis</a:t>
            </a:r>
            <a:endParaRPr lang="en-US" dirty="0"/>
          </a:p>
          <a:p>
            <a:endParaRPr lang="en-US" dirty="0"/>
          </a:p>
          <a:p>
            <a:r>
              <a:rPr lang="en-US" dirty="0"/>
              <a:t>IBM Watson uses a machine learning model called a Support Vector Machine to detect one of 5 “social” tones</a:t>
            </a:r>
          </a:p>
          <a:p>
            <a:endParaRPr lang="en-US" dirty="0"/>
          </a:p>
          <a:p>
            <a:r>
              <a:rPr lang="en-US" dirty="0">
                <a:hlinkClick r:id="rId4"/>
              </a:rPr>
              <a:t>https://medium.com/@Mandysidana/top-five-emotional-sentiment-analysis-apis-116cd8d42055</a:t>
            </a:r>
            <a:endParaRPr lang="en-US" dirty="0"/>
          </a:p>
          <a:p>
            <a:endParaRPr lang="en-US" dirty="0"/>
          </a:p>
          <a:p>
            <a:r>
              <a:rPr lang="en-US" dirty="0" err="1"/>
              <a:t>Qemotion</a:t>
            </a:r>
            <a:r>
              <a:rPr lang="en-US" dirty="0"/>
              <a:t> uses surprise, calm, fear, sadness/disappointment, anger, and disgust (about 85% accurate)</a:t>
            </a:r>
          </a:p>
          <a:p>
            <a:endParaRPr lang="en-US" dirty="0"/>
          </a:p>
          <a:p>
            <a:r>
              <a:rPr lang="en-US" dirty="0"/>
              <a:t>Long way from total range of human emotions</a:t>
            </a:r>
          </a:p>
          <a:p>
            <a:endParaRPr lang="en-US" dirty="0"/>
          </a:p>
          <a:p>
            <a:r>
              <a:rPr lang="en-US" dirty="0"/>
              <a:t>What are some potential applications?</a:t>
            </a:r>
          </a:p>
        </p:txBody>
      </p:sp>
      <p:sp>
        <p:nvSpPr>
          <p:cNvPr id="4" name="Slide Number Placeholder 3"/>
          <p:cNvSpPr>
            <a:spLocks noGrp="1"/>
          </p:cNvSpPr>
          <p:nvPr>
            <p:ph type="sldNum" sz="quarter" idx="5"/>
          </p:nvPr>
        </p:nvSpPr>
        <p:spPr/>
        <p:txBody>
          <a:bodyPr/>
          <a:lstStyle/>
          <a:p>
            <a:fld id="{2224722F-E830-4A2A-B6A4-69819C8389B7}" type="slidenum">
              <a:rPr lang="en-US" smtClean="0"/>
              <a:t>31</a:t>
            </a:fld>
            <a:endParaRPr lang="en-US"/>
          </a:p>
        </p:txBody>
      </p:sp>
    </p:spTree>
    <p:extLst>
      <p:ext uri="{BB962C8B-B14F-4D97-AF65-F5344CB8AC3E}">
        <p14:creationId xmlns:p14="http://schemas.microsoft.com/office/powerpoint/2010/main" val="3610720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a:t>
            </a:r>
            <a:r>
              <a:rPr lang="en-US" dirty="0" err="1"/>
              <a:t>andddd</a:t>
            </a:r>
            <a:r>
              <a:rPr lang="en-US" dirty="0"/>
              <a:t> probably most complicated NLP task!</a:t>
            </a:r>
          </a:p>
          <a:p>
            <a:endParaRPr lang="en-US" dirty="0"/>
          </a:p>
          <a:p>
            <a:r>
              <a:rPr lang="en-US" dirty="0"/>
              <a:t>So many methods:</a:t>
            </a:r>
          </a:p>
          <a:p>
            <a:pPr marL="171450" indent="-171450">
              <a:buFont typeface="Wingdings" panose="05000000000000000000" pitchFamily="2" charset="2"/>
              <a:buChar char="Ø"/>
            </a:pPr>
            <a:r>
              <a:rPr lang="en-US" dirty="0"/>
              <a:t>Multinomial NB</a:t>
            </a: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2224722F-E830-4A2A-B6A4-69819C8389B7}" type="slidenum">
              <a:rPr lang="en-US" smtClean="0"/>
              <a:t>32</a:t>
            </a:fld>
            <a:endParaRPr lang="en-US"/>
          </a:p>
        </p:txBody>
      </p:sp>
    </p:spTree>
    <p:extLst>
      <p:ext uri="{BB962C8B-B14F-4D97-AF65-F5344CB8AC3E}">
        <p14:creationId xmlns:p14="http://schemas.microsoft.com/office/powerpoint/2010/main" val="2070564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use NLP?</a:t>
            </a:r>
          </a:p>
          <a:p>
            <a:endParaRPr lang="en-US" dirty="0"/>
          </a:p>
          <a:p>
            <a:r>
              <a:rPr lang="en-US" dirty="0"/>
              <a:t>Author of an unknown document</a:t>
            </a:r>
          </a:p>
          <a:p>
            <a:pPr marL="171450" indent="-171450">
              <a:buFont typeface="Wingdings" panose="05000000000000000000" pitchFamily="2" charset="2"/>
              <a:buChar char="à"/>
            </a:pPr>
            <a:r>
              <a:rPr lang="en-US" dirty="0">
                <a:sym typeface="Wingdings" panose="05000000000000000000" pitchFamily="2" charset="2"/>
              </a:rPr>
              <a:t>Stylometry / Forensic linguistics</a:t>
            </a:r>
          </a:p>
          <a:p>
            <a:pPr marL="171450" indent="-171450">
              <a:buFont typeface="Wingdings" panose="05000000000000000000" pitchFamily="2" charset="2"/>
              <a:buChar char="à"/>
            </a:pPr>
            <a:r>
              <a:rPr lang="en-US" dirty="0">
                <a:sym typeface="Wingdings" panose="05000000000000000000" pitchFamily="2" charset="2"/>
              </a:rPr>
              <a:t>Look at suicide notes or historical documents (Shakespeare attribution studies)</a:t>
            </a:r>
          </a:p>
          <a:p>
            <a:pPr marL="628650" lvl="1" indent="-171450">
              <a:buFont typeface="Wingdings" panose="05000000000000000000" pitchFamily="2" charset="2"/>
              <a:buChar char="à"/>
            </a:pPr>
            <a:r>
              <a:rPr lang="en-US" dirty="0">
                <a:sym typeface="Wingdings" panose="05000000000000000000" pitchFamily="2" charset="2"/>
              </a:rPr>
              <a:t>Not always perfect though… </a:t>
            </a:r>
            <a:r>
              <a:rPr lang="en-US" i="1" dirty="0">
                <a:sym typeface="Wingdings" panose="05000000000000000000" pitchFamily="2" charset="2"/>
              </a:rPr>
              <a:t>A Funeral </a:t>
            </a:r>
            <a:r>
              <a:rPr lang="en-US" i="1" dirty="0" err="1">
                <a:sym typeface="Wingdings" panose="05000000000000000000" pitchFamily="2" charset="2"/>
              </a:rPr>
              <a:t>Elergy</a:t>
            </a:r>
            <a:r>
              <a:rPr lang="en-US" i="1" dirty="0">
                <a:sym typeface="Wingdings" panose="05000000000000000000" pitchFamily="2" charset="2"/>
              </a:rPr>
              <a:t> </a:t>
            </a:r>
            <a:r>
              <a:rPr lang="en-US" i="0" dirty="0">
                <a:sym typeface="Wingdings" panose="05000000000000000000" pitchFamily="2" charset="2"/>
              </a:rPr>
              <a:t>probably wasn’t Shakespeare’s</a:t>
            </a:r>
          </a:p>
          <a:p>
            <a:pPr marL="628650" lvl="1" indent="-171450">
              <a:buFont typeface="Wingdings" panose="05000000000000000000" pitchFamily="2" charset="2"/>
              <a:buChar char="à"/>
            </a:pPr>
            <a:endParaRPr lang="en-US" i="0" dirty="0">
              <a:sym typeface="Wingdings" panose="05000000000000000000" pitchFamily="2" charset="2"/>
            </a:endParaRPr>
          </a:p>
          <a:p>
            <a:pPr marL="0" lvl="0" indent="0">
              <a:buFont typeface="Wingdings" panose="05000000000000000000" pitchFamily="2" charset="2"/>
              <a:buNone/>
            </a:pPr>
            <a:r>
              <a:rPr lang="en-US" i="0" dirty="0">
                <a:sym typeface="Wingdings" panose="05000000000000000000" pitchFamily="2" charset="2"/>
              </a:rPr>
              <a:t>How do people feel about political candidates or new policies?</a:t>
            </a:r>
          </a:p>
          <a:p>
            <a:pPr marL="0" lvl="0" indent="0">
              <a:buFont typeface="Wingdings" panose="05000000000000000000" pitchFamily="2" charset="2"/>
              <a:buNone/>
            </a:pPr>
            <a:endParaRPr lang="en-US" i="0" dirty="0">
              <a:sym typeface="Wingdings" panose="05000000000000000000" pitchFamily="2" charset="2"/>
            </a:endParaRPr>
          </a:p>
          <a:p>
            <a:pPr marL="0" lvl="0" indent="0">
              <a:buFont typeface="Wingdings" panose="05000000000000000000" pitchFamily="2" charset="2"/>
              <a:buNone/>
            </a:pPr>
            <a:r>
              <a:rPr lang="en-US" i="0" dirty="0">
                <a:sym typeface="Wingdings" panose="05000000000000000000" pitchFamily="2" charset="2"/>
              </a:rPr>
              <a:t>Autocomplete… Which is always perfect</a:t>
            </a:r>
          </a:p>
          <a:p>
            <a:pPr marL="0" lvl="0" indent="0">
              <a:buFont typeface="Wingdings" panose="05000000000000000000" pitchFamily="2" charset="2"/>
              <a:buNone/>
            </a:pPr>
            <a:endParaRPr lang="en-US" i="0" dirty="0">
              <a:sym typeface="Wingdings" panose="05000000000000000000" pitchFamily="2" charset="2"/>
            </a:endParaRPr>
          </a:p>
          <a:p>
            <a:pPr marL="0" lvl="0" indent="0">
              <a:buFont typeface="Wingdings" panose="05000000000000000000" pitchFamily="2" charset="2"/>
              <a:buNone/>
            </a:pPr>
            <a:r>
              <a:rPr lang="en-US" i="0" dirty="0">
                <a:sym typeface="Wingdings" panose="05000000000000000000" pitchFamily="2" charset="2"/>
              </a:rPr>
              <a:t>But not NLP can even write movies!</a:t>
            </a:r>
          </a:p>
        </p:txBody>
      </p:sp>
      <p:sp>
        <p:nvSpPr>
          <p:cNvPr id="4" name="Slide Number Placeholder 3"/>
          <p:cNvSpPr>
            <a:spLocks noGrp="1"/>
          </p:cNvSpPr>
          <p:nvPr>
            <p:ph type="sldNum" sz="quarter" idx="5"/>
          </p:nvPr>
        </p:nvSpPr>
        <p:spPr/>
        <p:txBody>
          <a:bodyPr/>
          <a:lstStyle/>
          <a:p>
            <a:fld id="{2224722F-E830-4A2A-B6A4-69819C8389B7}" type="slidenum">
              <a:rPr lang="en-US" smtClean="0"/>
              <a:t>3</a:t>
            </a:fld>
            <a:endParaRPr lang="en-US"/>
          </a:p>
        </p:txBody>
      </p:sp>
    </p:spTree>
    <p:extLst>
      <p:ext uri="{BB962C8B-B14F-4D97-AF65-F5344CB8AC3E}">
        <p14:creationId xmlns:p14="http://schemas.microsoft.com/office/powerpoint/2010/main" val="1722721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no! Computers can only understand numbers!</a:t>
            </a:r>
          </a:p>
          <a:p>
            <a:endParaRPr lang="en-US" dirty="0"/>
          </a:p>
          <a:p>
            <a:r>
              <a:rPr lang="en-US" dirty="0"/>
              <a:t>How do we change language into numbers?</a:t>
            </a:r>
          </a:p>
        </p:txBody>
      </p:sp>
      <p:sp>
        <p:nvSpPr>
          <p:cNvPr id="4" name="Slide Number Placeholder 3"/>
          <p:cNvSpPr>
            <a:spLocks noGrp="1"/>
          </p:cNvSpPr>
          <p:nvPr>
            <p:ph type="sldNum" sz="quarter" idx="5"/>
          </p:nvPr>
        </p:nvSpPr>
        <p:spPr/>
        <p:txBody>
          <a:bodyPr/>
          <a:lstStyle/>
          <a:p>
            <a:fld id="{2224722F-E830-4A2A-B6A4-69819C8389B7}" type="slidenum">
              <a:rPr lang="en-US" smtClean="0"/>
              <a:t>4</a:t>
            </a:fld>
            <a:endParaRPr lang="en-US"/>
          </a:p>
        </p:txBody>
      </p:sp>
    </p:spTree>
    <p:extLst>
      <p:ext uri="{BB962C8B-B14F-4D97-AF65-F5344CB8AC3E}">
        <p14:creationId xmlns:p14="http://schemas.microsoft.com/office/powerpoint/2010/main" val="1212246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no! Computers can only understand numbers!</a:t>
            </a:r>
          </a:p>
          <a:p>
            <a:endParaRPr lang="en-US" dirty="0"/>
          </a:p>
          <a:p>
            <a:r>
              <a:rPr lang="en-US" dirty="0"/>
              <a:t>How do we change language into numbers?</a:t>
            </a:r>
          </a:p>
        </p:txBody>
      </p:sp>
      <p:sp>
        <p:nvSpPr>
          <p:cNvPr id="4" name="Slide Number Placeholder 3"/>
          <p:cNvSpPr>
            <a:spLocks noGrp="1"/>
          </p:cNvSpPr>
          <p:nvPr>
            <p:ph type="sldNum" sz="quarter" idx="5"/>
          </p:nvPr>
        </p:nvSpPr>
        <p:spPr/>
        <p:txBody>
          <a:bodyPr/>
          <a:lstStyle/>
          <a:p>
            <a:fld id="{2224722F-E830-4A2A-B6A4-69819C8389B7}" type="slidenum">
              <a:rPr lang="en-US" smtClean="0"/>
              <a:t>5</a:t>
            </a:fld>
            <a:endParaRPr lang="en-US"/>
          </a:p>
        </p:txBody>
      </p:sp>
    </p:spTree>
    <p:extLst>
      <p:ext uri="{BB962C8B-B14F-4D97-AF65-F5344CB8AC3E}">
        <p14:creationId xmlns:p14="http://schemas.microsoft.com/office/powerpoint/2010/main" val="2738348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https://medium.com/greyatom/an-introduction-to-bag-of-words-in-nlp-ac967d43b428</a:t>
            </a:r>
            <a:endParaRPr lang="en-US" dirty="0"/>
          </a:p>
          <a:p>
            <a:endParaRPr lang="en-US" dirty="0"/>
          </a:p>
        </p:txBody>
      </p:sp>
      <p:sp>
        <p:nvSpPr>
          <p:cNvPr id="4" name="Slide Number Placeholder 3"/>
          <p:cNvSpPr>
            <a:spLocks noGrp="1"/>
          </p:cNvSpPr>
          <p:nvPr>
            <p:ph type="sldNum" sz="quarter" idx="5"/>
          </p:nvPr>
        </p:nvSpPr>
        <p:spPr/>
        <p:txBody>
          <a:bodyPr/>
          <a:lstStyle/>
          <a:p>
            <a:fld id="{2224722F-E830-4A2A-B6A4-69819C8389B7}" type="slidenum">
              <a:rPr lang="en-US" smtClean="0"/>
              <a:t>6</a:t>
            </a:fld>
            <a:endParaRPr lang="en-US"/>
          </a:p>
        </p:txBody>
      </p:sp>
    </p:spTree>
    <p:extLst>
      <p:ext uri="{BB962C8B-B14F-4D97-AF65-F5344CB8AC3E}">
        <p14:creationId xmlns:p14="http://schemas.microsoft.com/office/powerpoint/2010/main" val="414581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 frequency-inverse document frequency</a:t>
            </a:r>
          </a:p>
        </p:txBody>
      </p:sp>
      <p:sp>
        <p:nvSpPr>
          <p:cNvPr id="4" name="Slide Number Placeholder 3"/>
          <p:cNvSpPr>
            <a:spLocks noGrp="1"/>
          </p:cNvSpPr>
          <p:nvPr>
            <p:ph type="sldNum" sz="quarter" idx="5"/>
          </p:nvPr>
        </p:nvSpPr>
        <p:spPr/>
        <p:txBody>
          <a:bodyPr/>
          <a:lstStyle/>
          <a:p>
            <a:fld id="{2224722F-E830-4A2A-B6A4-69819C8389B7}" type="slidenum">
              <a:rPr lang="en-US" smtClean="0"/>
              <a:t>10</a:t>
            </a:fld>
            <a:endParaRPr lang="en-US"/>
          </a:p>
        </p:txBody>
      </p:sp>
    </p:spTree>
    <p:extLst>
      <p:ext uri="{BB962C8B-B14F-4D97-AF65-F5344CB8AC3E}">
        <p14:creationId xmlns:p14="http://schemas.microsoft.com/office/powerpoint/2010/main" val="40541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 frequency-inverse document frequency</a:t>
            </a:r>
          </a:p>
          <a:p>
            <a:endParaRPr lang="en-US" dirty="0"/>
          </a:p>
          <a:p>
            <a:r>
              <a:rPr lang="en-US" dirty="0"/>
              <a:t>TF = 4 / 276</a:t>
            </a:r>
          </a:p>
          <a:p>
            <a:endParaRPr lang="en-US" dirty="0"/>
          </a:p>
          <a:p>
            <a:r>
              <a:rPr lang="en-US" dirty="0"/>
              <a:t>IDF = </a:t>
            </a:r>
            <a:r>
              <a:rPr lang="en-US" dirty="0" err="1"/>
              <a:t>log_e</a:t>
            </a:r>
            <a:r>
              <a:rPr lang="en-US" dirty="0"/>
              <a:t>(10 / 3) =~ 1.204</a:t>
            </a:r>
          </a:p>
        </p:txBody>
      </p:sp>
      <p:sp>
        <p:nvSpPr>
          <p:cNvPr id="4" name="Slide Number Placeholder 3"/>
          <p:cNvSpPr>
            <a:spLocks noGrp="1"/>
          </p:cNvSpPr>
          <p:nvPr>
            <p:ph type="sldNum" sz="quarter" idx="5"/>
          </p:nvPr>
        </p:nvSpPr>
        <p:spPr/>
        <p:txBody>
          <a:bodyPr/>
          <a:lstStyle/>
          <a:p>
            <a:fld id="{2224722F-E830-4A2A-B6A4-69819C8389B7}" type="slidenum">
              <a:rPr lang="en-US" smtClean="0"/>
              <a:t>11</a:t>
            </a:fld>
            <a:endParaRPr lang="en-US"/>
          </a:p>
        </p:txBody>
      </p:sp>
    </p:spTree>
    <p:extLst>
      <p:ext uri="{BB962C8B-B14F-4D97-AF65-F5344CB8AC3E}">
        <p14:creationId xmlns:p14="http://schemas.microsoft.com/office/powerpoint/2010/main" val="61698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 frequency-inverse document frequency</a:t>
            </a:r>
          </a:p>
          <a:p>
            <a:endParaRPr lang="en-US" dirty="0"/>
          </a:p>
          <a:p>
            <a:r>
              <a:rPr lang="en-US" dirty="0"/>
              <a:t>(4 / 276) * 1.204 = 0.017</a:t>
            </a:r>
          </a:p>
          <a:p>
            <a:endParaRPr lang="en-US" dirty="0"/>
          </a:p>
          <a:p>
            <a:r>
              <a:rPr lang="en-US" dirty="0">
                <a:hlinkClick r:id="rId3"/>
              </a:rPr>
              <a:t>https://en.wikipedia.org/wiki/Tf%E2%80%93idf</a:t>
            </a:r>
            <a:endParaRPr lang="en-US" dirty="0"/>
          </a:p>
        </p:txBody>
      </p:sp>
      <p:sp>
        <p:nvSpPr>
          <p:cNvPr id="4" name="Slide Number Placeholder 3"/>
          <p:cNvSpPr>
            <a:spLocks noGrp="1"/>
          </p:cNvSpPr>
          <p:nvPr>
            <p:ph type="sldNum" sz="quarter" idx="5"/>
          </p:nvPr>
        </p:nvSpPr>
        <p:spPr/>
        <p:txBody>
          <a:bodyPr/>
          <a:lstStyle/>
          <a:p>
            <a:fld id="{2224722F-E830-4A2A-B6A4-69819C8389B7}" type="slidenum">
              <a:rPr lang="en-US" smtClean="0"/>
              <a:t>12</a:t>
            </a:fld>
            <a:endParaRPr lang="en-US"/>
          </a:p>
        </p:txBody>
      </p:sp>
    </p:spTree>
    <p:extLst>
      <p:ext uri="{BB962C8B-B14F-4D97-AF65-F5344CB8AC3E}">
        <p14:creationId xmlns:p14="http://schemas.microsoft.com/office/powerpoint/2010/main" val="261468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9/26/2019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9/26/2019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9/26/2019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9/26/2019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9/26/2019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9/26/2019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9/26/2019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9/26/2019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7.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127B-6966-4087-8767-30996FC1BF7B}"/>
              </a:ext>
            </a:extLst>
          </p:cNvPr>
          <p:cNvSpPr>
            <a:spLocks noGrp="1"/>
          </p:cNvSpPr>
          <p:nvPr>
            <p:ph type="ctrTitle"/>
          </p:nvPr>
        </p:nvSpPr>
        <p:spPr/>
        <p:txBody>
          <a:bodyPr/>
          <a:lstStyle/>
          <a:p>
            <a:r>
              <a:rPr lang="en-US" b="1" dirty="0"/>
              <a:t>Introduction to NLP</a:t>
            </a:r>
          </a:p>
        </p:txBody>
      </p:sp>
      <p:sp>
        <p:nvSpPr>
          <p:cNvPr id="3" name="Subtitle 2">
            <a:extLst>
              <a:ext uri="{FF2B5EF4-FFF2-40B4-BE49-F238E27FC236}">
                <a16:creationId xmlns:a16="http://schemas.microsoft.com/office/drawing/2014/main" id="{22E34130-00CF-485A-8E8F-CAFB743670C0}"/>
              </a:ext>
            </a:extLst>
          </p:cNvPr>
          <p:cNvSpPr>
            <a:spLocks noGrp="1"/>
          </p:cNvSpPr>
          <p:nvPr>
            <p:ph type="subTitle" idx="1"/>
          </p:nvPr>
        </p:nvSpPr>
        <p:spPr>
          <a:xfrm>
            <a:off x="1154955" y="4777380"/>
            <a:ext cx="8825658" cy="1639462"/>
          </a:xfrm>
        </p:spPr>
        <p:txBody>
          <a:bodyPr>
            <a:normAutofit/>
          </a:bodyPr>
          <a:lstStyle/>
          <a:p>
            <a:r>
              <a:rPr lang="en-US" b="1" dirty="0"/>
              <a:t>Clair Kronk</a:t>
            </a:r>
          </a:p>
          <a:p>
            <a:r>
              <a:rPr lang="en-US" dirty="0"/>
              <a:t>Department of Biomedical Informatics</a:t>
            </a:r>
          </a:p>
          <a:p>
            <a:r>
              <a:rPr lang="en-US" dirty="0"/>
              <a:t>University of Cincinnati, School of Medicine</a:t>
            </a:r>
          </a:p>
        </p:txBody>
      </p:sp>
    </p:spTree>
    <p:extLst>
      <p:ext uri="{BB962C8B-B14F-4D97-AF65-F5344CB8AC3E}">
        <p14:creationId xmlns:p14="http://schemas.microsoft.com/office/powerpoint/2010/main" val="325993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5F71-CD6A-40EC-9B4A-B5C72C0B13F1}"/>
              </a:ext>
            </a:extLst>
          </p:cNvPr>
          <p:cNvSpPr>
            <a:spLocks noGrp="1"/>
          </p:cNvSpPr>
          <p:nvPr>
            <p:ph type="title"/>
          </p:nvPr>
        </p:nvSpPr>
        <p:spPr/>
        <p:txBody>
          <a:bodyPr/>
          <a:lstStyle/>
          <a:p>
            <a:r>
              <a:rPr lang="en-US" dirty="0"/>
              <a:t>TF-IDF</a:t>
            </a:r>
          </a:p>
        </p:txBody>
      </p:sp>
      <p:pic>
        <p:nvPicPr>
          <p:cNvPr id="4100" name="Picture 4">
            <a:extLst>
              <a:ext uri="{FF2B5EF4-FFF2-40B4-BE49-F238E27FC236}">
                <a16:creationId xmlns:a16="http://schemas.microsoft.com/office/drawing/2014/main" id="{974F2B52-320A-4995-A4E4-E9614B4E3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98" y="1560420"/>
            <a:ext cx="11171603" cy="154853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8D471C8-DEFF-421A-9967-262B03DAB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198" y="3749042"/>
            <a:ext cx="11206378" cy="17177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1470E4-653D-4FBB-A937-C0E0F068B2DC}"/>
              </a:ext>
            </a:extLst>
          </p:cNvPr>
          <p:cNvSpPr txBox="1"/>
          <p:nvPr/>
        </p:nvSpPr>
        <p:spPr>
          <a:xfrm>
            <a:off x="5865562" y="3075057"/>
            <a:ext cx="495649" cy="707886"/>
          </a:xfrm>
          <a:prstGeom prst="rect">
            <a:avLst/>
          </a:prstGeom>
          <a:noFill/>
        </p:spPr>
        <p:txBody>
          <a:bodyPr wrap="none" rtlCol="0">
            <a:spAutoFit/>
          </a:bodyPr>
          <a:lstStyle/>
          <a:p>
            <a:r>
              <a:rPr lang="en-US" sz="4000" b="1" dirty="0"/>
              <a:t>+</a:t>
            </a:r>
          </a:p>
        </p:txBody>
      </p:sp>
      <p:sp>
        <p:nvSpPr>
          <p:cNvPr id="9" name="TextBox 8">
            <a:extLst>
              <a:ext uri="{FF2B5EF4-FFF2-40B4-BE49-F238E27FC236}">
                <a16:creationId xmlns:a16="http://schemas.microsoft.com/office/drawing/2014/main" id="{01840367-6B7D-46C6-85FE-B594D2B9BC4B}"/>
              </a:ext>
            </a:extLst>
          </p:cNvPr>
          <p:cNvSpPr txBox="1"/>
          <p:nvPr/>
        </p:nvSpPr>
        <p:spPr>
          <a:xfrm>
            <a:off x="5865561" y="5466808"/>
            <a:ext cx="492443" cy="707886"/>
          </a:xfrm>
          <a:prstGeom prst="rect">
            <a:avLst/>
          </a:prstGeom>
          <a:noFill/>
        </p:spPr>
        <p:txBody>
          <a:bodyPr wrap="none" rtlCol="0">
            <a:spAutoFit/>
          </a:bodyPr>
          <a:lstStyle/>
          <a:p>
            <a:r>
              <a:rPr lang="en-US" sz="4000" b="1" dirty="0"/>
              <a:t>=</a:t>
            </a:r>
          </a:p>
        </p:txBody>
      </p:sp>
    </p:spTree>
    <p:extLst>
      <p:ext uri="{BB962C8B-B14F-4D97-AF65-F5344CB8AC3E}">
        <p14:creationId xmlns:p14="http://schemas.microsoft.com/office/powerpoint/2010/main" val="31199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5F71-CD6A-40EC-9B4A-B5C72C0B13F1}"/>
              </a:ext>
            </a:extLst>
          </p:cNvPr>
          <p:cNvSpPr>
            <a:spLocks noGrp="1"/>
          </p:cNvSpPr>
          <p:nvPr>
            <p:ph type="title"/>
          </p:nvPr>
        </p:nvSpPr>
        <p:spPr/>
        <p:txBody>
          <a:bodyPr/>
          <a:lstStyle/>
          <a:p>
            <a:r>
              <a:rPr lang="en-US" dirty="0"/>
              <a:t>TF-IDF</a:t>
            </a:r>
          </a:p>
        </p:txBody>
      </p:sp>
      <p:pic>
        <p:nvPicPr>
          <p:cNvPr id="4100" name="Picture 4">
            <a:extLst>
              <a:ext uri="{FF2B5EF4-FFF2-40B4-BE49-F238E27FC236}">
                <a16:creationId xmlns:a16="http://schemas.microsoft.com/office/drawing/2014/main" id="{974F2B52-320A-4995-A4E4-E9614B4E3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98" y="1560420"/>
            <a:ext cx="6974865" cy="96681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8D471C8-DEFF-421A-9967-262B03DAB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198" y="3054421"/>
            <a:ext cx="6974865" cy="10691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1470E4-653D-4FBB-A937-C0E0F068B2DC}"/>
              </a:ext>
            </a:extLst>
          </p:cNvPr>
          <p:cNvSpPr txBox="1"/>
          <p:nvPr/>
        </p:nvSpPr>
        <p:spPr>
          <a:xfrm>
            <a:off x="3749805" y="2460034"/>
            <a:ext cx="495649" cy="707886"/>
          </a:xfrm>
          <a:prstGeom prst="rect">
            <a:avLst/>
          </a:prstGeom>
          <a:noFill/>
        </p:spPr>
        <p:txBody>
          <a:bodyPr wrap="none" rtlCol="0">
            <a:spAutoFit/>
          </a:bodyPr>
          <a:lstStyle/>
          <a:p>
            <a:r>
              <a:rPr lang="en-US" sz="4000" b="1" dirty="0"/>
              <a:t>+</a:t>
            </a:r>
          </a:p>
        </p:txBody>
      </p:sp>
      <p:sp>
        <p:nvSpPr>
          <p:cNvPr id="9" name="TextBox 8">
            <a:extLst>
              <a:ext uri="{FF2B5EF4-FFF2-40B4-BE49-F238E27FC236}">
                <a16:creationId xmlns:a16="http://schemas.microsoft.com/office/drawing/2014/main" id="{01840367-6B7D-46C6-85FE-B594D2B9BC4B}"/>
              </a:ext>
            </a:extLst>
          </p:cNvPr>
          <p:cNvSpPr txBox="1"/>
          <p:nvPr/>
        </p:nvSpPr>
        <p:spPr>
          <a:xfrm>
            <a:off x="3753011" y="4296806"/>
            <a:ext cx="492443" cy="707886"/>
          </a:xfrm>
          <a:prstGeom prst="rect">
            <a:avLst/>
          </a:prstGeom>
          <a:noFill/>
        </p:spPr>
        <p:txBody>
          <a:bodyPr wrap="none" rtlCol="0">
            <a:spAutoFit/>
          </a:bodyPr>
          <a:lstStyle/>
          <a:p>
            <a:r>
              <a:rPr lang="en-US" sz="4000" b="1" dirty="0"/>
              <a:t>=</a:t>
            </a:r>
          </a:p>
        </p:txBody>
      </p:sp>
      <p:sp>
        <p:nvSpPr>
          <p:cNvPr id="4" name="Rectangle 3">
            <a:extLst>
              <a:ext uri="{FF2B5EF4-FFF2-40B4-BE49-F238E27FC236}">
                <a16:creationId xmlns:a16="http://schemas.microsoft.com/office/drawing/2014/main" id="{1BBFA94C-115E-41F7-BD55-8F5731B34B24}"/>
              </a:ext>
            </a:extLst>
          </p:cNvPr>
          <p:cNvSpPr/>
          <p:nvPr/>
        </p:nvSpPr>
        <p:spPr>
          <a:xfrm>
            <a:off x="7772400" y="1560420"/>
            <a:ext cx="3383280" cy="4844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“Storm” appears 4 times in “Let it Go”</a:t>
            </a:r>
          </a:p>
          <a:p>
            <a:pPr algn="ctr"/>
            <a:endParaRPr lang="en-US" b="1" dirty="0"/>
          </a:p>
          <a:p>
            <a:pPr algn="ctr"/>
            <a:r>
              <a:rPr lang="en-US" b="1" dirty="0"/>
              <a:t>There are 276 words in the song</a:t>
            </a:r>
          </a:p>
          <a:p>
            <a:pPr algn="ctr"/>
            <a:endParaRPr lang="en-US" b="1" dirty="0"/>
          </a:p>
          <a:p>
            <a:pPr algn="ctr"/>
            <a:r>
              <a:rPr lang="en-US" b="1" dirty="0"/>
              <a:t>The soundtrack has 32 songs, but only 10 have lyrics</a:t>
            </a:r>
          </a:p>
          <a:p>
            <a:pPr algn="ctr"/>
            <a:endParaRPr lang="en-US" b="1" dirty="0"/>
          </a:p>
          <a:p>
            <a:pPr algn="ctr"/>
            <a:r>
              <a:rPr lang="en-US" b="1" dirty="0"/>
              <a:t>The word “storm” also appears in “For the First Time in Forever (Reprise)” and “In Summer”</a:t>
            </a:r>
          </a:p>
          <a:p>
            <a:pPr algn="ctr"/>
            <a:endParaRPr lang="en-US" b="1" dirty="0"/>
          </a:p>
          <a:p>
            <a:pPr algn="ctr"/>
            <a:r>
              <a:rPr lang="en-US" b="1" dirty="0"/>
              <a:t>How do we calculate TF and IDF?</a:t>
            </a:r>
          </a:p>
        </p:txBody>
      </p:sp>
    </p:spTree>
    <p:extLst>
      <p:ext uri="{BB962C8B-B14F-4D97-AF65-F5344CB8AC3E}">
        <p14:creationId xmlns:p14="http://schemas.microsoft.com/office/powerpoint/2010/main" val="2438102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5F71-CD6A-40EC-9B4A-B5C72C0B13F1}"/>
              </a:ext>
            </a:extLst>
          </p:cNvPr>
          <p:cNvSpPr>
            <a:spLocks noGrp="1"/>
          </p:cNvSpPr>
          <p:nvPr>
            <p:ph type="title"/>
          </p:nvPr>
        </p:nvSpPr>
        <p:spPr/>
        <p:txBody>
          <a:bodyPr/>
          <a:lstStyle/>
          <a:p>
            <a:r>
              <a:rPr lang="en-US" dirty="0"/>
              <a:t>TF-IDF</a:t>
            </a:r>
          </a:p>
        </p:txBody>
      </p:sp>
      <p:sp>
        <p:nvSpPr>
          <p:cNvPr id="9" name="TextBox 8">
            <a:extLst>
              <a:ext uri="{FF2B5EF4-FFF2-40B4-BE49-F238E27FC236}">
                <a16:creationId xmlns:a16="http://schemas.microsoft.com/office/drawing/2014/main" id="{01840367-6B7D-46C6-85FE-B594D2B9BC4B}"/>
              </a:ext>
            </a:extLst>
          </p:cNvPr>
          <p:cNvSpPr txBox="1"/>
          <p:nvPr/>
        </p:nvSpPr>
        <p:spPr>
          <a:xfrm>
            <a:off x="5849778" y="1499305"/>
            <a:ext cx="492443" cy="707886"/>
          </a:xfrm>
          <a:prstGeom prst="rect">
            <a:avLst/>
          </a:prstGeom>
          <a:noFill/>
        </p:spPr>
        <p:txBody>
          <a:bodyPr wrap="none" rtlCol="0">
            <a:spAutoFit/>
          </a:bodyPr>
          <a:lstStyle/>
          <a:p>
            <a:r>
              <a:rPr lang="en-US" sz="4000" b="1" dirty="0"/>
              <a:t>=</a:t>
            </a:r>
          </a:p>
        </p:txBody>
      </p:sp>
      <p:pic>
        <p:nvPicPr>
          <p:cNvPr id="8194" name="Picture 2">
            <a:extLst>
              <a:ext uri="{FF2B5EF4-FFF2-40B4-BE49-F238E27FC236}">
                <a16:creationId xmlns:a16="http://schemas.microsoft.com/office/drawing/2014/main" id="{F5E51EE8-A0DC-4D52-8ACA-027AABE70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179" y="2387699"/>
            <a:ext cx="7501641" cy="1081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F5C43C9-9234-42F2-B813-80D6B063797F}"/>
              </a:ext>
            </a:extLst>
          </p:cNvPr>
          <p:cNvSpPr/>
          <p:nvPr/>
        </p:nvSpPr>
        <p:spPr>
          <a:xfrm>
            <a:off x="2345179" y="4075611"/>
            <a:ext cx="7501641" cy="1081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How can we calculate from the last slide?</a:t>
            </a:r>
          </a:p>
        </p:txBody>
      </p:sp>
    </p:spTree>
    <p:extLst>
      <p:ext uri="{BB962C8B-B14F-4D97-AF65-F5344CB8AC3E}">
        <p14:creationId xmlns:p14="http://schemas.microsoft.com/office/powerpoint/2010/main" val="307244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ED84-AF10-477A-BBAE-E79A0CFB3BF6}"/>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63D7E284-6877-4018-B02B-DD32F529AB7A}"/>
              </a:ext>
            </a:extLst>
          </p:cNvPr>
          <p:cNvSpPr>
            <a:spLocks noGrp="1"/>
          </p:cNvSpPr>
          <p:nvPr>
            <p:ph sz="half" idx="1"/>
          </p:nvPr>
        </p:nvSpPr>
        <p:spPr/>
        <p:txBody>
          <a:bodyPr/>
          <a:lstStyle/>
          <a:p>
            <a:r>
              <a:rPr lang="en-US" dirty="0"/>
              <a:t>Case normalization</a:t>
            </a:r>
          </a:p>
          <a:p>
            <a:r>
              <a:rPr lang="en-US" dirty="0"/>
              <a:t>Removing stop words</a:t>
            </a:r>
          </a:p>
          <a:p>
            <a:r>
              <a:rPr lang="en-US" dirty="0"/>
              <a:t>Removing punctuation</a:t>
            </a:r>
          </a:p>
          <a:p>
            <a:r>
              <a:rPr lang="en-US" dirty="0"/>
              <a:t>Removing special symbols</a:t>
            </a:r>
          </a:p>
          <a:p>
            <a:r>
              <a:rPr lang="en-US" dirty="0"/>
              <a:t>Lemmatization / Stemming</a:t>
            </a:r>
          </a:p>
        </p:txBody>
      </p:sp>
    </p:spTree>
    <p:extLst>
      <p:ext uri="{BB962C8B-B14F-4D97-AF65-F5344CB8AC3E}">
        <p14:creationId xmlns:p14="http://schemas.microsoft.com/office/powerpoint/2010/main" val="1678616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ED84-AF10-477A-BBAE-E79A0CFB3BF6}"/>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63D7E284-6877-4018-B02B-DD32F529AB7A}"/>
              </a:ext>
            </a:extLst>
          </p:cNvPr>
          <p:cNvSpPr>
            <a:spLocks noGrp="1"/>
          </p:cNvSpPr>
          <p:nvPr>
            <p:ph sz="half" idx="1"/>
          </p:nvPr>
        </p:nvSpPr>
        <p:spPr/>
        <p:txBody>
          <a:bodyPr/>
          <a:lstStyle/>
          <a:p>
            <a:r>
              <a:rPr lang="en-US" b="1" dirty="0"/>
              <a:t>Case normalization</a:t>
            </a:r>
          </a:p>
          <a:p>
            <a:r>
              <a:rPr lang="en-US" dirty="0"/>
              <a:t>Removing stop words</a:t>
            </a:r>
          </a:p>
          <a:p>
            <a:r>
              <a:rPr lang="en-US" dirty="0"/>
              <a:t>Removing punctuation</a:t>
            </a:r>
          </a:p>
          <a:p>
            <a:r>
              <a:rPr lang="en-US" dirty="0"/>
              <a:t>Removing special symbols</a:t>
            </a:r>
          </a:p>
          <a:p>
            <a:r>
              <a:rPr lang="en-US" dirty="0"/>
              <a:t>Lemmatization / Stemming</a:t>
            </a:r>
          </a:p>
        </p:txBody>
      </p:sp>
      <p:pic>
        <p:nvPicPr>
          <p:cNvPr id="10242" name="Picture 2" descr="Image result for lowercase">
            <a:extLst>
              <a:ext uri="{FF2B5EF4-FFF2-40B4-BE49-F238E27FC236}">
                <a16:creationId xmlns:a16="http://schemas.microsoft.com/office/drawing/2014/main" id="{22A82D09-F944-4B7D-BBC9-F835A3672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900" y="1735138"/>
            <a:ext cx="4521200" cy="45212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2BDC25D0-3C24-489D-B7D1-BE29E774D53C}"/>
              </a:ext>
            </a:extLst>
          </p:cNvPr>
          <p:cNvSpPr/>
          <p:nvPr/>
        </p:nvSpPr>
        <p:spPr>
          <a:xfrm>
            <a:off x="5943600" y="2400300"/>
            <a:ext cx="3416300" cy="8255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489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ED84-AF10-477A-BBAE-E79A0CFB3BF6}"/>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63D7E284-6877-4018-B02B-DD32F529AB7A}"/>
              </a:ext>
            </a:extLst>
          </p:cNvPr>
          <p:cNvSpPr>
            <a:spLocks noGrp="1"/>
          </p:cNvSpPr>
          <p:nvPr>
            <p:ph sz="half" idx="1"/>
          </p:nvPr>
        </p:nvSpPr>
        <p:spPr/>
        <p:txBody>
          <a:bodyPr/>
          <a:lstStyle/>
          <a:p>
            <a:r>
              <a:rPr lang="en-US" dirty="0"/>
              <a:t>Case normalization</a:t>
            </a:r>
          </a:p>
          <a:p>
            <a:r>
              <a:rPr lang="en-US" b="1" dirty="0"/>
              <a:t>Removing stop words</a:t>
            </a:r>
          </a:p>
          <a:p>
            <a:r>
              <a:rPr lang="en-US" dirty="0"/>
              <a:t>Removing punctuation</a:t>
            </a:r>
          </a:p>
          <a:p>
            <a:r>
              <a:rPr lang="en-US" dirty="0"/>
              <a:t>Removing special symbols</a:t>
            </a:r>
          </a:p>
          <a:p>
            <a:r>
              <a:rPr lang="en-US" dirty="0"/>
              <a:t>Lemmatization / Stemming</a:t>
            </a:r>
          </a:p>
        </p:txBody>
      </p:sp>
      <p:pic>
        <p:nvPicPr>
          <p:cNvPr id="11266" name="Picture 2" descr="Image result for stopwords">
            <a:extLst>
              <a:ext uri="{FF2B5EF4-FFF2-40B4-BE49-F238E27FC236}">
                <a16:creationId xmlns:a16="http://schemas.microsoft.com/office/drawing/2014/main" id="{3674EF96-7CD5-46A7-A7E2-E4ED26460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863" y="2060575"/>
            <a:ext cx="4848225" cy="339375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Image result for stop">
            <a:extLst>
              <a:ext uri="{FF2B5EF4-FFF2-40B4-BE49-F238E27FC236}">
                <a16:creationId xmlns:a16="http://schemas.microsoft.com/office/drawing/2014/main" id="{4BD64549-6918-4167-B404-89208971E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600" y="2385854"/>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45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ED84-AF10-477A-BBAE-E79A0CFB3BF6}"/>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63D7E284-6877-4018-B02B-DD32F529AB7A}"/>
              </a:ext>
            </a:extLst>
          </p:cNvPr>
          <p:cNvSpPr>
            <a:spLocks noGrp="1"/>
          </p:cNvSpPr>
          <p:nvPr>
            <p:ph sz="half" idx="1"/>
          </p:nvPr>
        </p:nvSpPr>
        <p:spPr/>
        <p:txBody>
          <a:bodyPr/>
          <a:lstStyle/>
          <a:p>
            <a:r>
              <a:rPr lang="en-US" dirty="0"/>
              <a:t>Case normalization</a:t>
            </a:r>
          </a:p>
          <a:p>
            <a:r>
              <a:rPr lang="en-US" dirty="0"/>
              <a:t>Removing stop words</a:t>
            </a:r>
          </a:p>
          <a:p>
            <a:r>
              <a:rPr lang="en-US" b="1" dirty="0"/>
              <a:t>Removing punctuation</a:t>
            </a:r>
          </a:p>
          <a:p>
            <a:r>
              <a:rPr lang="en-US" dirty="0"/>
              <a:t>Removing special symbols</a:t>
            </a:r>
          </a:p>
          <a:p>
            <a:r>
              <a:rPr lang="en-US" dirty="0"/>
              <a:t>Lemmatization / Stemming</a:t>
            </a:r>
          </a:p>
        </p:txBody>
      </p:sp>
      <p:pic>
        <p:nvPicPr>
          <p:cNvPr id="12290" name="Picture 2" descr="Image result for punctuation">
            <a:extLst>
              <a:ext uri="{FF2B5EF4-FFF2-40B4-BE49-F238E27FC236}">
                <a16:creationId xmlns:a16="http://schemas.microsoft.com/office/drawing/2014/main" id="{CFAD5F87-7D1C-45B5-B18D-74FAE48B0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688" y="19431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67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ED84-AF10-477A-BBAE-E79A0CFB3BF6}"/>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63D7E284-6877-4018-B02B-DD32F529AB7A}"/>
              </a:ext>
            </a:extLst>
          </p:cNvPr>
          <p:cNvSpPr>
            <a:spLocks noGrp="1"/>
          </p:cNvSpPr>
          <p:nvPr>
            <p:ph sz="half" idx="1"/>
          </p:nvPr>
        </p:nvSpPr>
        <p:spPr/>
        <p:txBody>
          <a:bodyPr/>
          <a:lstStyle/>
          <a:p>
            <a:r>
              <a:rPr lang="en-US" dirty="0"/>
              <a:t>Case normalization</a:t>
            </a:r>
          </a:p>
          <a:p>
            <a:r>
              <a:rPr lang="en-US" dirty="0"/>
              <a:t>Removing stop words</a:t>
            </a:r>
          </a:p>
          <a:p>
            <a:r>
              <a:rPr lang="en-US" dirty="0"/>
              <a:t>Removing punctuation</a:t>
            </a:r>
          </a:p>
          <a:p>
            <a:r>
              <a:rPr lang="en-US" b="1" dirty="0"/>
              <a:t>Removing special symbols</a:t>
            </a:r>
          </a:p>
          <a:p>
            <a:r>
              <a:rPr lang="en-US" dirty="0"/>
              <a:t>Lemmatization / Stemming</a:t>
            </a:r>
          </a:p>
        </p:txBody>
      </p:sp>
      <p:pic>
        <p:nvPicPr>
          <p:cNvPr id="13314" name="Picture 2" descr="Image result for special symbols">
            <a:extLst>
              <a:ext uri="{FF2B5EF4-FFF2-40B4-BE49-F238E27FC236}">
                <a16:creationId xmlns:a16="http://schemas.microsoft.com/office/drawing/2014/main" id="{04C9A170-903C-40BC-8032-B63F9E4E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472" y="1647825"/>
            <a:ext cx="5810250"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9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ED84-AF10-477A-BBAE-E79A0CFB3BF6}"/>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63D7E284-6877-4018-B02B-DD32F529AB7A}"/>
              </a:ext>
            </a:extLst>
          </p:cNvPr>
          <p:cNvSpPr>
            <a:spLocks noGrp="1"/>
          </p:cNvSpPr>
          <p:nvPr>
            <p:ph sz="half" idx="1"/>
          </p:nvPr>
        </p:nvSpPr>
        <p:spPr/>
        <p:txBody>
          <a:bodyPr/>
          <a:lstStyle/>
          <a:p>
            <a:r>
              <a:rPr lang="en-US" dirty="0"/>
              <a:t>Case normalization</a:t>
            </a:r>
          </a:p>
          <a:p>
            <a:r>
              <a:rPr lang="en-US" dirty="0"/>
              <a:t>Removing stop words</a:t>
            </a:r>
          </a:p>
          <a:p>
            <a:r>
              <a:rPr lang="en-US" dirty="0"/>
              <a:t>Removing punctuation</a:t>
            </a:r>
          </a:p>
          <a:p>
            <a:r>
              <a:rPr lang="en-US" dirty="0"/>
              <a:t>Removing special symbols</a:t>
            </a:r>
          </a:p>
          <a:p>
            <a:r>
              <a:rPr lang="en-US" b="1" dirty="0"/>
              <a:t>Lemmatization / Stemming</a:t>
            </a:r>
          </a:p>
        </p:txBody>
      </p:sp>
      <p:pic>
        <p:nvPicPr>
          <p:cNvPr id="14338" name="Picture 2" descr="Image result for lemmatization">
            <a:extLst>
              <a:ext uri="{FF2B5EF4-FFF2-40B4-BE49-F238E27FC236}">
                <a16:creationId xmlns:a16="http://schemas.microsoft.com/office/drawing/2014/main" id="{E640F6CD-CC88-4094-8B08-6CFFF1F0D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088" y="1853248"/>
            <a:ext cx="59436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83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ED84-AF10-477A-BBAE-E79A0CFB3BF6}"/>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63D7E284-6877-4018-B02B-DD32F529AB7A}"/>
              </a:ext>
            </a:extLst>
          </p:cNvPr>
          <p:cNvSpPr>
            <a:spLocks noGrp="1"/>
          </p:cNvSpPr>
          <p:nvPr>
            <p:ph sz="half" idx="1"/>
          </p:nvPr>
        </p:nvSpPr>
        <p:spPr/>
        <p:txBody>
          <a:bodyPr/>
          <a:lstStyle/>
          <a:p>
            <a:r>
              <a:rPr lang="en-US" dirty="0"/>
              <a:t>Case normalization</a:t>
            </a:r>
          </a:p>
          <a:p>
            <a:r>
              <a:rPr lang="en-US" dirty="0"/>
              <a:t>Removing stop words</a:t>
            </a:r>
          </a:p>
          <a:p>
            <a:r>
              <a:rPr lang="en-US" dirty="0"/>
              <a:t>Removing punctuation</a:t>
            </a:r>
          </a:p>
          <a:p>
            <a:r>
              <a:rPr lang="en-US" dirty="0"/>
              <a:t>Removing special symbols</a:t>
            </a:r>
          </a:p>
          <a:p>
            <a:r>
              <a:rPr lang="en-US" b="1" dirty="0"/>
              <a:t>Lemmatization / Stemming</a:t>
            </a:r>
          </a:p>
        </p:txBody>
      </p:sp>
      <p:pic>
        <p:nvPicPr>
          <p:cNvPr id="15364" name="Picture 4">
            <a:extLst>
              <a:ext uri="{FF2B5EF4-FFF2-40B4-BE49-F238E27FC236}">
                <a16:creationId xmlns:a16="http://schemas.microsoft.com/office/drawing/2014/main" id="{1CD3E1C2-1CF6-47A0-BD0F-6C0848D6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695" y="1853248"/>
            <a:ext cx="3542139" cy="185676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76EEBA5D-57AC-4BE4-96CC-737C3B780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1772" y="3947661"/>
            <a:ext cx="6665310" cy="185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43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2869-7753-44C6-81B7-622418C83A4F}"/>
              </a:ext>
            </a:extLst>
          </p:cNvPr>
          <p:cNvSpPr>
            <a:spLocks noGrp="1"/>
          </p:cNvSpPr>
          <p:nvPr>
            <p:ph type="title"/>
          </p:nvPr>
        </p:nvSpPr>
        <p:spPr>
          <a:xfrm>
            <a:off x="646111" y="452717"/>
            <a:ext cx="9404723" cy="5549071"/>
          </a:xfrm>
        </p:spPr>
        <p:txBody>
          <a:bodyPr/>
          <a:lstStyle/>
          <a:p>
            <a:r>
              <a:rPr lang="en-US" sz="12000" b="1" dirty="0"/>
              <a:t>N</a:t>
            </a:r>
            <a:r>
              <a:rPr lang="en-US" sz="12000" dirty="0"/>
              <a:t>atural</a:t>
            </a:r>
            <a:br>
              <a:rPr lang="en-US" sz="12000" b="1" dirty="0"/>
            </a:br>
            <a:r>
              <a:rPr lang="en-US" sz="12000" b="1" dirty="0"/>
              <a:t>L</a:t>
            </a:r>
            <a:r>
              <a:rPr lang="en-US" sz="12000" dirty="0"/>
              <a:t>anguage</a:t>
            </a:r>
            <a:br>
              <a:rPr lang="en-US" sz="12000" b="1" dirty="0"/>
            </a:br>
            <a:r>
              <a:rPr lang="en-US" sz="12000" b="1" dirty="0"/>
              <a:t>P</a:t>
            </a:r>
            <a:r>
              <a:rPr lang="en-US" sz="12000" dirty="0"/>
              <a:t>rocessing</a:t>
            </a:r>
            <a:endParaRPr lang="en-US" sz="12000" b="1" dirty="0"/>
          </a:p>
        </p:txBody>
      </p:sp>
    </p:spTree>
    <p:extLst>
      <p:ext uri="{BB962C8B-B14F-4D97-AF65-F5344CB8AC3E}">
        <p14:creationId xmlns:p14="http://schemas.microsoft.com/office/powerpoint/2010/main" val="4274521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22E6-55F7-494D-8422-4F37C108B1C2}"/>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D5CA62E2-8830-4C7C-9C5F-6EBE916A188C}"/>
              </a:ext>
            </a:extLst>
          </p:cNvPr>
          <p:cNvSpPr>
            <a:spLocks noGrp="1"/>
          </p:cNvSpPr>
          <p:nvPr>
            <p:ph sz="half" idx="1"/>
          </p:nvPr>
        </p:nvSpPr>
        <p:spPr>
          <a:xfrm>
            <a:off x="646111" y="1801132"/>
            <a:ext cx="3725362" cy="4195763"/>
          </a:xfrm>
        </p:spPr>
        <p:txBody>
          <a:bodyPr/>
          <a:lstStyle/>
          <a:p>
            <a:r>
              <a:rPr lang="en-US" dirty="0"/>
              <a:t>Sentence tokenization</a:t>
            </a:r>
          </a:p>
          <a:p>
            <a:r>
              <a:rPr lang="en-US" dirty="0"/>
              <a:t>Word tokenization</a:t>
            </a:r>
          </a:p>
        </p:txBody>
      </p:sp>
      <p:pic>
        <p:nvPicPr>
          <p:cNvPr id="1026" name="Picture 2">
            <a:extLst>
              <a:ext uri="{FF2B5EF4-FFF2-40B4-BE49-F238E27FC236}">
                <a16:creationId xmlns:a16="http://schemas.microsoft.com/office/drawing/2014/main" id="{DD542C68-50D8-4F54-968C-D94FA8FD4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989" y="1801132"/>
            <a:ext cx="6806699" cy="2169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93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22E6-55F7-494D-8422-4F37C108B1C2}"/>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D5CA62E2-8830-4C7C-9C5F-6EBE916A188C}"/>
              </a:ext>
            </a:extLst>
          </p:cNvPr>
          <p:cNvSpPr>
            <a:spLocks noGrp="1"/>
          </p:cNvSpPr>
          <p:nvPr>
            <p:ph sz="half" idx="1"/>
          </p:nvPr>
        </p:nvSpPr>
        <p:spPr>
          <a:xfrm>
            <a:off x="646111" y="1801132"/>
            <a:ext cx="3725362" cy="4195763"/>
          </a:xfrm>
        </p:spPr>
        <p:txBody>
          <a:bodyPr/>
          <a:lstStyle/>
          <a:p>
            <a:r>
              <a:rPr lang="en-US" b="1" dirty="0"/>
              <a:t>Sentence tokenization</a:t>
            </a:r>
          </a:p>
          <a:p>
            <a:r>
              <a:rPr lang="en-US" dirty="0"/>
              <a:t>Word tokenization</a:t>
            </a:r>
          </a:p>
        </p:txBody>
      </p:sp>
      <p:pic>
        <p:nvPicPr>
          <p:cNvPr id="3074" name="Picture 2" descr="Image result for punctuation">
            <a:extLst>
              <a:ext uri="{FF2B5EF4-FFF2-40B4-BE49-F238E27FC236}">
                <a16:creationId xmlns:a16="http://schemas.microsoft.com/office/drawing/2014/main" id="{61D319A8-D3D7-487E-9C1B-6A8E4BE13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7916" y="1714500"/>
            <a:ext cx="3429000" cy="34290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81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22E6-55F7-494D-8422-4F37C108B1C2}"/>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D5CA62E2-8830-4C7C-9C5F-6EBE916A188C}"/>
              </a:ext>
            </a:extLst>
          </p:cNvPr>
          <p:cNvSpPr>
            <a:spLocks noGrp="1"/>
          </p:cNvSpPr>
          <p:nvPr>
            <p:ph sz="half" idx="1"/>
          </p:nvPr>
        </p:nvSpPr>
        <p:spPr>
          <a:xfrm>
            <a:off x="646111" y="1801132"/>
            <a:ext cx="3725362" cy="4195763"/>
          </a:xfrm>
        </p:spPr>
        <p:txBody>
          <a:bodyPr/>
          <a:lstStyle/>
          <a:p>
            <a:r>
              <a:rPr lang="en-US" dirty="0"/>
              <a:t>Sentence tokenization</a:t>
            </a:r>
          </a:p>
          <a:p>
            <a:r>
              <a:rPr lang="en-US" b="1" dirty="0"/>
              <a:t>Word tokenization</a:t>
            </a:r>
          </a:p>
        </p:txBody>
      </p:sp>
      <p:sp>
        <p:nvSpPr>
          <p:cNvPr id="5" name="Rectangle 4">
            <a:extLst>
              <a:ext uri="{FF2B5EF4-FFF2-40B4-BE49-F238E27FC236}">
                <a16:creationId xmlns:a16="http://schemas.microsoft.com/office/drawing/2014/main" id="{F69FC329-05F4-414E-8318-ED709E4C24F5}"/>
              </a:ext>
            </a:extLst>
          </p:cNvPr>
          <p:cNvSpPr/>
          <p:nvPr/>
        </p:nvSpPr>
        <p:spPr>
          <a:xfrm>
            <a:off x="4263919" y="1801132"/>
            <a:ext cx="7281970" cy="7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All right, Mr. DeMille, I’m ready for my close-up.</a:t>
            </a:r>
          </a:p>
        </p:txBody>
      </p:sp>
      <p:sp>
        <p:nvSpPr>
          <p:cNvPr id="9" name="Rectangle 8">
            <a:extLst>
              <a:ext uri="{FF2B5EF4-FFF2-40B4-BE49-F238E27FC236}">
                <a16:creationId xmlns:a16="http://schemas.microsoft.com/office/drawing/2014/main" id="{62FFF867-4D6E-4DC1-9EC8-01B9C116E3FE}"/>
              </a:ext>
            </a:extLst>
          </p:cNvPr>
          <p:cNvSpPr/>
          <p:nvPr/>
        </p:nvSpPr>
        <p:spPr>
          <a:xfrm>
            <a:off x="622934" y="3782785"/>
            <a:ext cx="10922955" cy="7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['All', 'right', ',', 'Mr.', 'DeMille', ',', 'I', "'m", 'ready', 'for', 'my', 'close-up', '.']</a:t>
            </a:r>
          </a:p>
        </p:txBody>
      </p:sp>
      <p:cxnSp>
        <p:nvCxnSpPr>
          <p:cNvPr id="11" name="Connector: Elbow 10">
            <a:extLst>
              <a:ext uri="{FF2B5EF4-FFF2-40B4-BE49-F238E27FC236}">
                <a16:creationId xmlns:a16="http://schemas.microsoft.com/office/drawing/2014/main" id="{985AE5BB-7C4A-4BD0-B7EA-2C868D46E6A6}"/>
              </a:ext>
            </a:extLst>
          </p:cNvPr>
          <p:cNvCxnSpPr>
            <a:stCxn id="5" idx="2"/>
            <a:endCxn id="9" idx="0"/>
          </p:cNvCxnSpPr>
          <p:nvPr/>
        </p:nvCxnSpPr>
        <p:spPr>
          <a:xfrm rot="5400000">
            <a:off x="6403088" y="2280968"/>
            <a:ext cx="1183141" cy="1820492"/>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76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22E6-55F7-494D-8422-4F37C108B1C2}"/>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D5CA62E2-8830-4C7C-9C5F-6EBE916A188C}"/>
              </a:ext>
            </a:extLst>
          </p:cNvPr>
          <p:cNvSpPr>
            <a:spLocks noGrp="1"/>
          </p:cNvSpPr>
          <p:nvPr>
            <p:ph sz="half" idx="1"/>
          </p:nvPr>
        </p:nvSpPr>
        <p:spPr>
          <a:xfrm>
            <a:off x="646111" y="1801132"/>
            <a:ext cx="3725362" cy="4195763"/>
          </a:xfrm>
        </p:spPr>
        <p:txBody>
          <a:bodyPr/>
          <a:lstStyle/>
          <a:p>
            <a:r>
              <a:rPr lang="en-US" dirty="0"/>
              <a:t>Sentence tokenization</a:t>
            </a:r>
          </a:p>
          <a:p>
            <a:r>
              <a:rPr lang="en-US" b="1" dirty="0"/>
              <a:t>Word tokenization</a:t>
            </a:r>
          </a:p>
        </p:txBody>
      </p:sp>
      <p:sp>
        <p:nvSpPr>
          <p:cNvPr id="7" name="Rectangle 6">
            <a:extLst>
              <a:ext uri="{FF2B5EF4-FFF2-40B4-BE49-F238E27FC236}">
                <a16:creationId xmlns:a16="http://schemas.microsoft.com/office/drawing/2014/main" id="{20B26C41-51F6-4BF0-BBC3-12CA43118FC6}"/>
              </a:ext>
            </a:extLst>
          </p:cNvPr>
          <p:cNvSpPr/>
          <p:nvPr/>
        </p:nvSpPr>
        <p:spPr>
          <a:xfrm>
            <a:off x="173183" y="3228341"/>
            <a:ext cx="9404722" cy="146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['Well', 'well', 'well', '...', 'Phone', 'Nonsense', 'Just', 'got', 'back', 'from', 'studio', '&amp;', 'I', '’', 'm', 'Dead', '...', 'but', 'There', '’', 's', 'No', 'Hurry', 'Anymore', ',', 'When', 'All', 'Is', 'Said', '&amp;', 'Done']</a:t>
            </a:r>
          </a:p>
        </p:txBody>
      </p:sp>
      <p:sp>
        <p:nvSpPr>
          <p:cNvPr id="9" name="Rectangle 8">
            <a:extLst>
              <a:ext uri="{FF2B5EF4-FFF2-40B4-BE49-F238E27FC236}">
                <a16:creationId xmlns:a16="http://schemas.microsoft.com/office/drawing/2014/main" id="{62FFF867-4D6E-4DC1-9EC8-01B9C116E3FE}"/>
              </a:ext>
            </a:extLst>
          </p:cNvPr>
          <p:cNvSpPr/>
          <p:nvPr/>
        </p:nvSpPr>
        <p:spPr>
          <a:xfrm>
            <a:off x="3144253" y="5054251"/>
            <a:ext cx="8750398" cy="146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['Well', 'well', 'well', 'Phone', 'Nonsense', 'Just', 'got', 'back', 'from', 'studio', 'I', 'm', 'Dead', 'but', 'There', 's', 'No', 'Hurry', 'Anymore', 'When', 'All', 'Is', 'Said', 'Done']</a:t>
            </a:r>
          </a:p>
        </p:txBody>
      </p:sp>
      <p:graphicFrame>
        <p:nvGraphicFramePr>
          <p:cNvPr id="10" name="Object 9">
            <a:extLst>
              <a:ext uri="{FF2B5EF4-FFF2-40B4-BE49-F238E27FC236}">
                <a16:creationId xmlns:a16="http://schemas.microsoft.com/office/drawing/2014/main" id="{73E0E67F-BF7C-4DBF-AC08-1D8A40448622}"/>
              </a:ext>
            </a:extLst>
          </p:cNvPr>
          <p:cNvGraphicFramePr>
            <a:graphicFrameLocks noChangeAspect="1"/>
          </p:cNvGraphicFramePr>
          <p:nvPr>
            <p:extLst>
              <p:ext uri="{D42A27DB-BD31-4B8C-83A1-F6EECF244321}">
                <p14:modId xmlns:p14="http://schemas.microsoft.com/office/powerpoint/2010/main" val="2399420754"/>
              </p:ext>
            </p:extLst>
          </p:nvPr>
        </p:nvGraphicFramePr>
        <p:xfrm>
          <a:off x="4558520" y="459922"/>
          <a:ext cx="5554663" cy="2454275"/>
        </p:xfrm>
        <a:graphic>
          <a:graphicData uri="http://schemas.openxmlformats.org/presentationml/2006/ole">
            <mc:AlternateContent xmlns:mc="http://schemas.openxmlformats.org/markup-compatibility/2006">
              <mc:Choice xmlns:v="urn:schemas-microsoft-com:vml" Requires="v">
                <p:oleObj spid="_x0000_s4114" name="Bitmap Image" r:id="rId4" imgW="5555160" imgH="2453760" progId="Paint.Picture">
                  <p:embed/>
                </p:oleObj>
              </mc:Choice>
              <mc:Fallback>
                <p:oleObj name="Bitmap Image" r:id="rId4" imgW="5555160" imgH="2453760" progId="Paint.Picture">
                  <p:embed/>
                  <p:pic>
                    <p:nvPicPr>
                      <p:cNvPr id="0" name=""/>
                      <p:cNvPicPr/>
                      <p:nvPr/>
                    </p:nvPicPr>
                    <p:blipFill>
                      <a:blip r:embed="rId5"/>
                      <a:stretch>
                        <a:fillRect/>
                      </a:stretch>
                    </p:blipFill>
                    <p:spPr>
                      <a:xfrm>
                        <a:off x="4558520" y="459922"/>
                        <a:ext cx="5554663" cy="2454275"/>
                      </a:xfrm>
                      <a:prstGeom prst="rect">
                        <a:avLst/>
                      </a:prstGeom>
                    </p:spPr>
                  </p:pic>
                </p:oleObj>
              </mc:Fallback>
            </mc:AlternateContent>
          </a:graphicData>
        </a:graphic>
      </p:graphicFrame>
    </p:spTree>
    <p:extLst>
      <p:ext uri="{BB962C8B-B14F-4D97-AF65-F5344CB8AC3E}">
        <p14:creationId xmlns:p14="http://schemas.microsoft.com/office/powerpoint/2010/main" val="2336851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D4ADE7-BD22-46A5-A25C-DE9A4C2DF28E}"/>
              </a:ext>
            </a:extLst>
          </p:cNvPr>
          <p:cNvSpPr/>
          <p:nvPr/>
        </p:nvSpPr>
        <p:spPr>
          <a:xfrm>
            <a:off x="2457994" y="1801835"/>
            <a:ext cx="7276012" cy="3254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A22E6-55F7-494D-8422-4F37C108B1C2}"/>
              </a:ext>
            </a:extLst>
          </p:cNvPr>
          <p:cNvSpPr>
            <a:spLocks noGrp="1"/>
          </p:cNvSpPr>
          <p:nvPr>
            <p:ph type="title"/>
          </p:nvPr>
        </p:nvSpPr>
        <p:spPr/>
        <p:txBody>
          <a:bodyPr/>
          <a:lstStyle/>
          <a:p>
            <a:r>
              <a:rPr lang="en-US" dirty="0"/>
              <a:t>N-grams</a:t>
            </a:r>
          </a:p>
        </p:txBody>
      </p:sp>
      <p:pic>
        <p:nvPicPr>
          <p:cNvPr id="5122" name="Picture 2" descr="Image result for n-grams">
            <a:extLst>
              <a:ext uri="{FF2B5EF4-FFF2-40B4-BE49-F238E27FC236}">
                <a16:creationId xmlns:a16="http://schemas.microsoft.com/office/drawing/2014/main" id="{5488302D-A5D7-49DE-A467-0B1A611D1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62" y="2066924"/>
            <a:ext cx="6619875"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466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792F-77EA-424B-9ABF-13919A956BA6}"/>
              </a:ext>
            </a:extLst>
          </p:cNvPr>
          <p:cNvSpPr>
            <a:spLocks noGrp="1"/>
          </p:cNvSpPr>
          <p:nvPr>
            <p:ph type="title"/>
          </p:nvPr>
        </p:nvSpPr>
        <p:spPr/>
        <p:txBody>
          <a:bodyPr/>
          <a:lstStyle/>
          <a:p>
            <a:r>
              <a:rPr lang="en-US" dirty="0"/>
              <a:t>Summarization</a:t>
            </a:r>
          </a:p>
        </p:txBody>
      </p:sp>
      <p:pic>
        <p:nvPicPr>
          <p:cNvPr id="6146" name="Picture 2" descr="Header image">
            <a:extLst>
              <a:ext uri="{FF2B5EF4-FFF2-40B4-BE49-F238E27FC236}">
                <a16:creationId xmlns:a16="http://schemas.microsoft.com/office/drawing/2014/main" id="{15D069EA-1FD4-4E15-837E-DA0A7086F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79" y="1853248"/>
            <a:ext cx="10987041" cy="430692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86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F62A1-C2EE-4B95-BCAD-2A96392ABEE1}"/>
              </a:ext>
            </a:extLst>
          </p:cNvPr>
          <p:cNvSpPr>
            <a:spLocks noGrp="1"/>
          </p:cNvSpPr>
          <p:nvPr>
            <p:ph type="title"/>
          </p:nvPr>
        </p:nvSpPr>
        <p:spPr/>
        <p:txBody>
          <a:bodyPr/>
          <a:lstStyle/>
          <a:p>
            <a:r>
              <a:rPr lang="en-US" dirty="0"/>
              <a:t>Automatic Keyword Generation</a:t>
            </a:r>
          </a:p>
        </p:txBody>
      </p:sp>
      <p:pic>
        <p:nvPicPr>
          <p:cNvPr id="7170" name="Picture 2">
            <a:extLst>
              <a:ext uri="{FF2B5EF4-FFF2-40B4-BE49-F238E27FC236}">
                <a16:creationId xmlns:a16="http://schemas.microsoft.com/office/drawing/2014/main" id="{1A9D04EF-DEBE-48E2-91BB-2215CA779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189" y="1447287"/>
            <a:ext cx="8999621" cy="495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33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8EA2-EC24-487A-B8D7-3C42CA776488}"/>
              </a:ext>
            </a:extLst>
          </p:cNvPr>
          <p:cNvSpPr>
            <a:spLocks noGrp="1"/>
          </p:cNvSpPr>
          <p:nvPr>
            <p:ph type="title"/>
          </p:nvPr>
        </p:nvSpPr>
        <p:spPr/>
        <p:txBody>
          <a:bodyPr/>
          <a:lstStyle/>
          <a:p>
            <a:r>
              <a:rPr lang="en-US" dirty="0"/>
              <a:t>Named Entity Recognition (NER)</a:t>
            </a:r>
          </a:p>
        </p:txBody>
      </p:sp>
      <p:pic>
        <p:nvPicPr>
          <p:cNvPr id="8194" name="Picture 2">
            <a:extLst>
              <a:ext uri="{FF2B5EF4-FFF2-40B4-BE49-F238E27FC236}">
                <a16:creationId xmlns:a16="http://schemas.microsoft.com/office/drawing/2014/main" id="{41C5E8FD-34F8-4A29-82E8-39836514C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58" y="2475246"/>
            <a:ext cx="10962684" cy="1907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321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0556-E649-455B-A6C3-B5C8371CBB13}"/>
              </a:ext>
            </a:extLst>
          </p:cNvPr>
          <p:cNvSpPr>
            <a:spLocks noGrp="1"/>
          </p:cNvSpPr>
          <p:nvPr>
            <p:ph type="title"/>
          </p:nvPr>
        </p:nvSpPr>
        <p:spPr/>
        <p:txBody>
          <a:bodyPr/>
          <a:lstStyle/>
          <a:p>
            <a:r>
              <a:rPr lang="en-US" dirty="0"/>
              <a:t>Sentiment Analysis (SA)</a:t>
            </a:r>
          </a:p>
        </p:txBody>
      </p:sp>
      <p:sp>
        <p:nvSpPr>
          <p:cNvPr id="3" name="Content Placeholder 2">
            <a:extLst>
              <a:ext uri="{FF2B5EF4-FFF2-40B4-BE49-F238E27FC236}">
                <a16:creationId xmlns:a16="http://schemas.microsoft.com/office/drawing/2014/main" id="{5A643F3D-4C07-4936-9ADC-86DEC0210741}"/>
              </a:ext>
            </a:extLst>
          </p:cNvPr>
          <p:cNvSpPr>
            <a:spLocks noGrp="1"/>
          </p:cNvSpPr>
          <p:nvPr>
            <p:ph sz="half" idx="1"/>
          </p:nvPr>
        </p:nvSpPr>
        <p:spPr/>
        <p:txBody>
          <a:bodyPr/>
          <a:lstStyle/>
          <a:p>
            <a:r>
              <a:rPr lang="en-US" dirty="0"/>
              <a:t>3-Class Sentiment Analysis</a:t>
            </a:r>
          </a:p>
          <a:p>
            <a:r>
              <a:rPr lang="en-US" dirty="0"/>
              <a:t>Emotional Analysis</a:t>
            </a:r>
          </a:p>
        </p:txBody>
      </p:sp>
    </p:spTree>
    <p:extLst>
      <p:ext uri="{BB962C8B-B14F-4D97-AF65-F5344CB8AC3E}">
        <p14:creationId xmlns:p14="http://schemas.microsoft.com/office/powerpoint/2010/main" val="3368824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0556-E649-455B-A6C3-B5C8371CBB13}"/>
              </a:ext>
            </a:extLst>
          </p:cNvPr>
          <p:cNvSpPr>
            <a:spLocks noGrp="1"/>
          </p:cNvSpPr>
          <p:nvPr>
            <p:ph type="title"/>
          </p:nvPr>
        </p:nvSpPr>
        <p:spPr/>
        <p:txBody>
          <a:bodyPr/>
          <a:lstStyle/>
          <a:p>
            <a:r>
              <a:rPr lang="en-US" dirty="0"/>
              <a:t>Sentiment Analysis (SA)</a:t>
            </a:r>
          </a:p>
        </p:txBody>
      </p:sp>
      <p:sp>
        <p:nvSpPr>
          <p:cNvPr id="3" name="Content Placeholder 2">
            <a:extLst>
              <a:ext uri="{FF2B5EF4-FFF2-40B4-BE49-F238E27FC236}">
                <a16:creationId xmlns:a16="http://schemas.microsoft.com/office/drawing/2014/main" id="{5A643F3D-4C07-4936-9ADC-86DEC0210741}"/>
              </a:ext>
            </a:extLst>
          </p:cNvPr>
          <p:cNvSpPr>
            <a:spLocks noGrp="1"/>
          </p:cNvSpPr>
          <p:nvPr>
            <p:ph sz="half" idx="1"/>
          </p:nvPr>
        </p:nvSpPr>
        <p:spPr/>
        <p:txBody>
          <a:bodyPr/>
          <a:lstStyle/>
          <a:p>
            <a:r>
              <a:rPr lang="en-US" b="1" dirty="0"/>
              <a:t>3-Class Sentiment Analysis</a:t>
            </a:r>
          </a:p>
          <a:p>
            <a:pPr lvl="1"/>
            <a:r>
              <a:rPr lang="en-US" dirty="0"/>
              <a:t>Positive, Neutral, Negative</a:t>
            </a:r>
          </a:p>
          <a:p>
            <a:r>
              <a:rPr lang="en-US" dirty="0"/>
              <a:t>Emotional Analysis</a:t>
            </a:r>
          </a:p>
        </p:txBody>
      </p:sp>
      <p:sp>
        <p:nvSpPr>
          <p:cNvPr id="5" name="Rectangle 4">
            <a:extLst>
              <a:ext uri="{FF2B5EF4-FFF2-40B4-BE49-F238E27FC236}">
                <a16:creationId xmlns:a16="http://schemas.microsoft.com/office/drawing/2014/main" id="{BE6DF93F-A5F6-4953-AF47-BA4540B0A5F9}"/>
              </a:ext>
            </a:extLst>
          </p:cNvPr>
          <p:cNvSpPr/>
          <p:nvPr/>
        </p:nvSpPr>
        <p:spPr>
          <a:xfrm>
            <a:off x="5348472" y="2060575"/>
            <a:ext cx="6244045" cy="92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I like this conference!</a:t>
            </a:r>
          </a:p>
        </p:txBody>
      </p:sp>
      <p:sp>
        <p:nvSpPr>
          <p:cNvPr id="6" name="Rectangle 5">
            <a:extLst>
              <a:ext uri="{FF2B5EF4-FFF2-40B4-BE49-F238E27FC236}">
                <a16:creationId xmlns:a16="http://schemas.microsoft.com/office/drawing/2014/main" id="{3C9756A5-4822-4CA4-9742-2EC3258731E0}"/>
              </a:ext>
            </a:extLst>
          </p:cNvPr>
          <p:cNvSpPr/>
          <p:nvPr/>
        </p:nvSpPr>
        <p:spPr>
          <a:xfrm>
            <a:off x="5348471" y="3406231"/>
            <a:ext cx="6244045" cy="92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This presentation is happening.</a:t>
            </a:r>
          </a:p>
        </p:txBody>
      </p:sp>
      <p:sp>
        <p:nvSpPr>
          <p:cNvPr id="7" name="Rectangle 6">
            <a:extLst>
              <a:ext uri="{FF2B5EF4-FFF2-40B4-BE49-F238E27FC236}">
                <a16:creationId xmlns:a16="http://schemas.microsoft.com/office/drawing/2014/main" id="{8375866E-D560-4D82-842C-902DB9186540}"/>
              </a:ext>
            </a:extLst>
          </p:cNvPr>
          <p:cNvSpPr/>
          <p:nvPr/>
        </p:nvSpPr>
        <p:spPr>
          <a:xfrm>
            <a:off x="5348470" y="4751887"/>
            <a:ext cx="6244045" cy="92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I hate everything.</a:t>
            </a:r>
          </a:p>
        </p:txBody>
      </p:sp>
    </p:spTree>
    <p:extLst>
      <p:ext uri="{BB962C8B-B14F-4D97-AF65-F5344CB8AC3E}">
        <p14:creationId xmlns:p14="http://schemas.microsoft.com/office/powerpoint/2010/main" val="1338931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D468C-A6D5-44CE-B3D0-FA6752C1B320}"/>
              </a:ext>
            </a:extLst>
          </p:cNvPr>
          <p:cNvSpPr>
            <a:spLocks noGrp="1"/>
          </p:cNvSpPr>
          <p:nvPr>
            <p:ph type="title"/>
          </p:nvPr>
        </p:nvSpPr>
        <p:spPr/>
        <p:txBody>
          <a:bodyPr/>
          <a:lstStyle/>
          <a:p>
            <a:r>
              <a:rPr lang="en-US" dirty="0"/>
              <a:t>Why NLP?</a:t>
            </a:r>
          </a:p>
        </p:txBody>
      </p:sp>
      <p:sp>
        <p:nvSpPr>
          <p:cNvPr id="3" name="Content Placeholder 2">
            <a:extLst>
              <a:ext uri="{FF2B5EF4-FFF2-40B4-BE49-F238E27FC236}">
                <a16:creationId xmlns:a16="http://schemas.microsoft.com/office/drawing/2014/main" id="{73B9A8DE-D2EC-4A47-80FD-586E88D9D02B}"/>
              </a:ext>
            </a:extLst>
          </p:cNvPr>
          <p:cNvSpPr>
            <a:spLocks noGrp="1"/>
          </p:cNvSpPr>
          <p:nvPr>
            <p:ph sz="half" idx="1"/>
          </p:nvPr>
        </p:nvSpPr>
        <p:spPr>
          <a:xfrm>
            <a:off x="646111" y="2060575"/>
            <a:ext cx="4396339" cy="4195763"/>
          </a:xfrm>
        </p:spPr>
        <p:txBody>
          <a:bodyPr/>
          <a:lstStyle/>
          <a:p>
            <a:r>
              <a:rPr lang="en-US" dirty="0"/>
              <a:t>Summarize long documents</a:t>
            </a:r>
          </a:p>
          <a:p>
            <a:r>
              <a:rPr lang="en-US" dirty="0"/>
              <a:t>Identify the author of an unknown document</a:t>
            </a:r>
          </a:p>
          <a:p>
            <a:r>
              <a:rPr lang="en-US" dirty="0"/>
              <a:t>Discover plagiarism</a:t>
            </a:r>
          </a:p>
          <a:p>
            <a:r>
              <a:rPr lang="en-US" dirty="0"/>
              <a:t>Examine sentiment trends</a:t>
            </a:r>
          </a:p>
          <a:p>
            <a:r>
              <a:rPr lang="en-US" dirty="0"/>
              <a:t>Correct spelling and grammar</a:t>
            </a:r>
          </a:p>
          <a:p>
            <a:r>
              <a:rPr lang="en-US" dirty="0"/>
              <a:t>Create chatbots</a:t>
            </a:r>
          </a:p>
          <a:p>
            <a:r>
              <a:rPr lang="en-US" dirty="0"/>
              <a:t>Autocomplete</a:t>
            </a:r>
          </a:p>
          <a:p>
            <a:endParaRPr lang="en-US" dirty="0"/>
          </a:p>
          <a:p>
            <a:endParaRPr lang="en-US" dirty="0"/>
          </a:p>
        </p:txBody>
      </p:sp>
      <p:pic>
        <p:nvPicPr>
          <p:cNvPr id="5" name="Sunspring  A Sci-Fi Short Film Starring Thomas Middleditch">
            <a:hlinkClick r:id="" action="ppaction://media"/>
            <a:extLst>
              <a:ext uri="{FF2B5EF4-FFF2-40B4-BE49-F238E27FC236}">
                <a16:creationId xmlns:a16="http://schemas.microsoft.com/office/drawing/2014/main" id="{B163C351-F913-483B-B1CD-A9589A797F24}"/>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499651" y="1853248"/>
            <a:ext cx="6367672" cy="3582821"/>
          </a:xfrm>
        </p:spPr>
      </p:pic>
    </p:spTree>
    <p:extLst>
      <p:ext uri="{BB962C8B-B14F-4D97-AF65-F5344CB8AC3E}">
        <p14:creationId xmlns:p14="http://schemas.microsoft.com/office/powerpoint/2010/main" val="274449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3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0556-E649-455B-A6C3-B5C8371CBB13}"/>
              </a:ext>
            </a:extLst>
          </p:cNvPr>
          <p:cNvSpPr>
            <a:spLocks noGrp="1"/>
          </p:cNvSpPr>
          <p:nvPr>
            <p:ph type="title"/>
          </p:nvPr>
        </p:nvSpPr>
        <p:spPr/>
        <p:txBody>
          <a:bodyPr/>
          <a:lstStyle/>
          <a:p>
            <a:r>
              <a:rPr lang="en-US" dirty="0"/>
              <a:t>Sentiment Analysis (SA)</a:t>
            </a:r>
          </a:p>
        </p:txBody>
      </p:sp>
      <p:sp>
        <p:nvSpPr>
          <p:cNvPr id="3" name="Content Placeholder 2">
            <a:extLst>
              <a:ext uri="{FF2B5EF4-FFF2-40B4-BE49-F238E27FC236}">
                <a16:creationId xmlns:a16="http://schemas.microsoft.com/office/drawing/2014/main" id="{5A643F3D-4C07-4936-9ADC-86DEC0210741}"/>
              </a:ext>
            </a:extLst>
          </p:cNvPr>
          <p:cNvSpPr>
            <a:spLocks noGrp="1"/>
          </p:cNvSpPr>
          <p:nvPr>
            <p:ph sz="half" idx="1"/>
          </p:nvPr>
        </p:nvSpPr>
        <p:spPr/>
        <p:txBody>
          <a:bodyPr/>
          <a:lstStyle/>
          <a:p>
            <a:r>
              <a:rPr lang="en-US" b="1" dirty="0"/>
              <a:t>3-Class Sentiment Analysis</a:t>
            </a:r>
          </a:p>
          <a:p>
            <a:pPr lvl="1"/>
            <a:r>
              <a:rPr lang="en-US" dirty="0"/>
              <a:t>Positive, Neutral, Negative</a:t>
            </a:r>
          </a:p>
          <a:p>
            <a:r>
              <a:rPr lang="en-US" dirty="0"/>
              <a:t>Emotional Analysis</a:t>
            </a:r>
          </a:p>
        </p:txBody>
      </p:sp>
      <p:sp>
        <p:nvSpPr>
          <p:cNvPr id="5" name="Rectangle 4">
            <a:extLst>
              <a:ext uri="{FF2B5EF4-FFF2-40B4-BE49-F238E27FC236}">
                <a16:creationId xmlns:a16="http://schemas.microsoft.com/office/drawing/2014/main" id="{BE6DF93F-A5F6-4953-AF47-BA4540B0A5F9}"/>
              </a:ext>
            </a:extLst>
          </p:cNvPr>
          <p:cNvSpPr/>
          <p:nvPr/>
        </p:nvSpPr>
        <p:spPr>
          <a:xfrm>
            <a:off x="5348472" y="2060575"/>
            <a:ext cx="6244045" cy="92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I don’t dislike Kim </a:t>
            </a:r>
            <a:r>
              <a:rPr lang="en-US" sz="3000" b="1" dirty="0" err="1"/>
              <a:t>Petras</a:t>
            </a:r>
            <a:endParaRPr lang="en-US" sz="3000" b="1" dirty="0"/>
          </a:p>
        </p:txBody>
      </p:sp>
      <p:sp>
        <p:nvSpPr>
          <p:cNvPr id="8" name="Rectangle 7">
            <a:extLst>
              <a:ext uri="{FF2B5EF4-FFF2-40B4-BE49-F238E27FC236}">
                <a16:creationId xmlns:a16="http://schemas.microsoft.com/office/drawing/2014/main" id="{CA8F0E49-D15A-4A5E-ADE2-49E6246BCBCC}"/>
              </a:ext>
            </a:extLst>
          </p:cNvPr>
          <p:cNvSpPr/>
          <p:nvPr/>
        </p:nvSpPr>
        <p:spPr>
          <a:xfrm>
            <a:off x="5348471" y="3320912"/>
            <a:ext cx="6244045" cy="133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If the weather were nice, then I’d love it!</a:t>
            </a:r>
          </a:p>
        </p:txBody>
      </p:sp>
      <p:sp>
        <p:nvSpPr>
          <p:cNvPr id="9" name="Rectangle 8">
            <a:extLst>
              <a:ext uri="{FF2B5EF4-FFF2-40B4-BE49-F238E27FC236}">
                <a16:creationId xmlns:a16="http://schemas.microsoft.com/office/drawing/2014/main" id="{C96964EF-92C3-4B4D-89CA-1128759C00E8}"/>
              </a:ext>
            </a:extLst>
          </p:cNvPr>
          <p:cNvSpPr/>
          <p:nvPr/>
        </p:nvSpPr>
        <p:spPr>
          <a:xfrm>
            <a:off x="5348471" y="4985085"/>
            <a:ext cx="6244045" cy="1331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Sometimes, I really can’t stand Joaquin Phoenix.</a:t>
            </a:r>
          </a:p>
        </p:txBody>
      </p:sp>
    </p:spTree>
    <p:extLst>
      <p:ext uri="{BB962C8B-B14F-4D97-AF65-F5344CB8AC3E}">
        <p14:creationId xmlns:p14="http://schemas.microsoft.com/office/powerpoint/2010/main" val="1756000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0556-E649-455B-A6C3-B5C8371CBB13}"/>
              </a:ext>
            </a:extLst>
          </p:cNvPr>
          <p:cNvSpPr>
            <a:spLocks noGrp="1"/>
          </p:cNvSpPr>
          <p:nvPr>
            <p:ph type="title"/>
          </p:nvPr>
        </p:nvSpPr>
        <p:spPr/>
        <p:txBody>
          <a:bodyPr/>
          <a:lstStyle/>
          <a:p>
            <a:r>
              <a:rPr lang="en-US" dirty="0"/>
              <a:t>Sentiment Analysis (SA)</a:t>
            </a:r>
          </a:p>
        </p:txBody>
      </p:sp>
      <p:sp>
        <p:nvSpPr>
          <p:cNvPr id="3" name="Content Placeholder 2">
            <a:extLst>
              <a:ext uri="{FF2B5EF4-FFF2-40B4-BE49-F238E27FC236}">
                <a16:creationId xmlns:a16="http://schemas.microsoft.com/office/drawing/2014/main" id="{5A643F3D-4C07-4936-9ADC-86DEC0210741}"/>
              </a:ext>
            </a:extLst>
          </p:cNvPr>
          <p:cNvSpPr>
            <a:spLocks noGrp="1"/>
          </p:cNvSpPr>
          <p:nvPr>
            <p:ph sz="half" idx="1"/>
          </p:nvPr>
        </p:nvSpPr>
        <p:spPr/>
        <p:txBody>
          <a:bodyPr/>
          <a:lstStyle/>
          <a:p>
            <a:r>
              <a:rPr lang="en-US" dirty="0"/>
              <a:t>3-Class Sentiment Analysis</a:t>
            </a:r>
          </a:p>
          <a:p>
            <a:r>
              <a:rPr lang="en-US" b="1" dirty="0"/>
              <a:t>Emotional Analysis</a:t>
            </a:r>
          </a:p>
        </p:txBody>
      </p:sp>
      <p:sp>
        <p:nvSpPr>
          <p:cNvPr id="7" name="Rectangle 6">
            <a:extLst>
              <a:ext uri="{FF2B5EF4-FFF2-40B4-BE49-F238E27FC236}">
                <a16:creationId xmlns:a16="http://schemas.microsoft.com/office/drawing/2014/main" id="{FF8E830D-CD29-4580-9643-5E15B2F9E5E2}"/>
              </a:ext>
            </a:extLst>
          </p:cNvPr>
          <p:cNvSpPr/>
          <p:nvPr/>
        </p:nvSpPr>
        <p:spPr>
          <a:xfrm>
            <a:off x="6092031" y="1853248"/>
            <a:ext cx="4996657" cy="4014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WATSON</a:t>
            </a:r>
          </a:p>
          <a:p>
            <a:pPr algn="ctr"/>
            <a:endParaRPr lang="en-US" sz="3000" b="1" dirty="0"/>
          </a:p>
          <a:p>
            <a:pPr algn="ctr"/>
            <a:r>
              <a:rPr lang="en-US" sz="3000" b="1" u="sng" dirty="0"/>
              <a:t>Social Tones</a:t>
            </a:r>
            <a:endParaRPr lang="en-US" sz="3000" b="1" dirty="0"/>
          </a:p>
          <a:p>
            <a:pPr marL="514350" indent="-514350">
              <a:buAutoNum type="arabicPeriod"/>
            </a:pPr>
            <a:r>
              <a:rPr lang="en-US" sz="3000" b="1" dirty="0"/>
              <a:t>Openness</a:t>
            </a:r>
          </a:p>
          <a:p>
            <a:pPr marL="514350" indent="-514350">
              <a:buAutoNum type="arabicPeriod"/>
            </a:pPr>
            <a:r>
              <a:rPr lang="en-US" sz="3000" b="1" dirty="0"/>
              <a:t>Conscientiousness</a:t>
            </a:r>
          </a:p>
          <a:p>
            <a:pPr marL="514350" indent="-514350">
              <a:buAutoNum type="arabicPeriod"/>
            </a:pPr>
            <a:r>
              <a:rPr lang="en-US" sz="3000" b="1" dirty="0"/>
              <a:t>Extraversion</a:t>
            </a:r>
          </a:p>
          <a:p>
            <a:pPr marL="514350" indent="-514350">
              <a:buAutoNum type="arabicPeriod"/>
            </a:pPr>
            <a:r>
              <a:rPr lang="en-US" sz="3000" b="1" dirty="0"/>
              <a:t>Agreeableness</a:t>
            </a:r>
          </a:p>
          <a:p>
            <a:pPr marL="514350" indent="-514350">
              <a:buAutoNum type="arabicPeriod"/>
            </a:pPr>
            <a:r>
              <a:rPr lang="en-US" sz="3000" b="1" dirty="0"/>
              <a:t>Emotional Range</a:t>
            </a:r>
          </a:p>
        </p:txBody>
      </p:sp>
    </p:spTree>
    <p:extLst>
      <p:ext uri="{BB962C8B-B14F-4D97-AF65-F5344CB8AC3E}">
        <p14:creationId xmlns:p14="http://schemas.microsoft.com/office/powerpoint/2010/main" val="1794165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2AF9-BA3F-49FA-BDED-437E23D8E30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EF95E131-9776-4E9D-BFE8-F8FA2C2CFA2D}"/>
              </a:ext>
            </a:extLst>
          </p:cNvPr>
          <p:cNvSpPr>
            <a:spLocks noGrp="1"/>
          </p:cNvSpPr>
          <p:nvPr>
            <p:ph sz="half" idx="1"/>
          </p:nvPr>
        </p:nvSpPr>
        <p:spPr/>
        <p:txBody>
          <a:bodyPr/>
          <a:lstStyle/>
          <a:p>
            <a:r>
              <a:rPr lang="en-US" b="1" dirty="0"/>
              <a:t>Training and testing sets</a:t>
            </a:r>
          </a:p>
          <a:p>
            <a:r>
              <a:rPr lang="en-US" b="1" dirty="0"/>
              <a:t>Inputs X (typically vectorized text)</a:t>
            </a:r>
          </a:p>
          <a:p>
            <a:r>
              <a:rPr lang="en-US" b="1" dirty="0"/>
              <a:t>Outputs Y (typically a sentiment determined by sentiment analysis or some other “category” system)</a:t>
            </a:r>
          </a:p>
          <a:p>
            <a:r>
              <a:rPr lang="en-US" b="1" dirty="0"/>
              <a:t>Let’s get to it!</a:t>
            </a:r>
          </a:p>
        </p:txBody>
      </p:sp>
      <p:pic>
        <p:nvPicPr>
          <p:cNvPr id="9218" name="Picture 2" descr="text-analysis-acme2">
            <a:extLst>
              <a:ext uri="{FF2B5EF4-FFF2-40B4-BE49-F238E27FC236}">
                <a16:creationId xmlns:a16="http://schemas.microsoft.com/office/drawing/2014/main" id="{5D21F20D-4CBF-4332-B2D0-74FCA8567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421" y="2060575"/>
            <a:ext cx="5828502" cy="3392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259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BB20-B1C2-4D48-882F-D13D75422CF2}"/>
              </a:ext>
            </a:extLst>
          </p:cNvPr>
          <p:cNvSpPr>
            <a:spLocks noGrp="1"/>
          </p:cNvSpPr>
          <p:nvPr>
            <p:ph type="title"/>
          </p:nvPr>
        </p:nvSpPr>
        <p:spPr/>
        <p:txBody>
          <a:bodyPr/>
          <a:lstStyle/>
          <a:p>
            <a:r>
              <a:rPr lang="en-US" dirty="0"/>
              <a:t>Useful Packages for NLP (Python)</a:t>
            </a:r>
          </a:p>
        </p:txBody>
      </p:sp>
      <p:sp>
        <p:nvSpPr>
          <p:cNvPr id="3" name="Content Placeholder 2">
            <a:extLst>
              <a:ext uri="{FF2B5EF4-FFF2-40B4-BE49-F238E27FC236}">
                <a16:creationId xmlns:a16="http://schemas.microsoft.com/office/drawing/2014/main" id="{97CFA4A4-5D19-4B1B-B5B0-DF371020E5A3}"/>
              </a:ext>
            </a:extLst>
          </p:cNvPr>
          <p:cNvSpPr>
            <a:spLocks noGrp="1"/>
          </p:cNvSpPr>
          <p:nvPr>
            <p:ph sz="half" idx="1"/>
          </p:nvPr>
        </p:nvSpPr>
        <p:spPr>
          <a:xfrm>
            <a:off x="874712" y="1762125"/>
            <a:ext cx="4396339" cy="4195763"/>
          </a:xfrm>
        </p:spPr>
        <p:txBody>
          <a:bodyPr>
            <a:normAutofit fontScale="77500" lnSpcReduction="20000"/>
          </a:bodyPr>
          <a:lstStyle/>
          <a:p>
            <a:r>
              <a:rPr lang="en-US" dirty="0" err="1"/>
              <a:t>CoreNLP</a:t>
            </a:r>
            <a:endParaRPr lang="en-US" dirty="0"/>
          </a:p>
          <a:p>
            <a:r>
              <a:rPr lang="en-US" dirty="0" err="1"/>
              <a:t>Gensim</a:t>
            </a:r>
            <a:endParaRPr lang="en-US" dirty="0"/>
          </a:p>
          <a:p>
            <a:r>
              <a:rPr lang="en-US" dirty="0"/>
              <a:t>Matplotlib</a:t>
            </a:r>
          </a:p>
          <a:p>
            <a:r>
              <a:rPr lang="en-US" dirty="0"/>
              <a:t>Natural Language Toolkit (NLTK)</a:t>
            </a:r>
          </a:p>
          <a:p>
            <a:r>
              <a:rPr lang="en-US" dirty="0"/>
              <a:t>Pandas</a:t>
            </a:r>
          </a:p>
          <a:p>
            <a:r>
              <a:rPr lang="en-US" dirty="0"/>
              <a:t>Polyglot</a:t>
            </a:r>
          </a:p>
          <a:p>
            <a:r>
              <a:rPr lang="en-US" dirty="0"/>
              <a:t>Requests</a:t>
            </a:r>
          </a:p>
          <a:p>
            <a:r>
              <a:rPr lang="en-US" dirty="0" err="1"/>
              <a:t>Sklearn</a:t>
            </a:r>
            <a:endParaRPr lang="en-US" dirty="0"/>
          </a:p>
          <a:p>
            <a:r>
              <a:rPr lang="en-US" dirty="0"/>
              <a:t>Stanford NLP</a:t>
            </a:r>
          </a:p>
          <a:p>
            <a:r>
              <a:rPr lang="en-US" dirty="0"/>
              <a:t>String</a:t>
            </a:r>
          </a:p>
          <a:p>
            <a:r>
              <a:rPr lang="en-US" dirty="0"/>
              <a:t>Sumy</a:t>
            </a:r>
          </a:p>
          <a:p>
            <a:r>
              <a:rPr lang="en-US" dirty="0" err="1"/>
              <a:t>Wordcloud</a:t>
            </a:r>
            <a:endParaRPr lang="en-US" dirty="0"/>
          </a:p>
          <a:p>
            <a:r>
              <a:rPr lang="en-US" dirty="0" err="1"/>
              <a:t>Wordninja</a:t>
            </a:r>
            <a:endParaRPr lang="en-US" dirty="0"/>
          </a:p>
          <a:p>
            <a:r>
              <a:rPr lang="en-US" dirty="0"/>
              <a:t>…And so many more!</a:t>
            </a:r>
          </a:p>
        </p:txBody>
      </p:sp>
      <p:pic>
        <p:nvPicPr>
          <p:cNvPr id="9218" name="Picture 2" descr="Image result for python nlp">
            <a:extLst>
              <a:ext uri="{FF2B5EF4-FFF2-40B4-BE49-F238E27FC236}">
                <a16:creationId xmlns:a16="http://schemas.microsoft.com/office/drawing/2014/main" id="{35C9677C-1FF5-4819-8FB3-538725D9E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485" y="2548072"/>
            <a:ext cx="6357257" cy="26238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28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BB20-B1C2-4D48-882F-D13D75422CF2}"/>
              </a:ext>
            </a:extLst>
          </p:cNvPr>
          <p:cNvSpPr>
            <a:spLocks noGrp="1"/>
          </p:cNvSpPr>
          <p:nvPr>
            <p:ph type="title"/>
          </p:nvPr>
        </p:nvSpPr>
        <p:spPr/>
        <p:txBody>
          <a:bodyPr/>
          <a:lstStyle/>
          <a:p>
            <a:r>
              <a:rPr lang="en-US" dirty="0"/>
              <a:t>Useful Packages for NLP (R)</a:t>
            </a:r>
          </a:p>
        </p:txBody>
      </p:sp>
      <p:sp>
        <p:nvSpPr>
          <p:cNvPr id="3" name="Content Placeholder 2">
            <a:extLst>
              <a:ext uri="{FF2B5EF4-FFF2-40B4-BE49-F238E27FC236}">
                <a16:creationId xmlns:a16="http://schemas.microsoft.com/office/drawing/2014/main" id="{97CFA4A4-5D19-4B1B-B5B0-DF371020E5A3}"/>
              </a:ext>
            </a:extLst>
          </p:cNvPr>
          <p:cNvSpPr>
            <a:spLocks noGrp="1"/>
          </p:cNvSpPr>
          <p:nvPr>
            <p:ph sz="half" idx="1"/>
          </p:nvPr>
        </p:nvSpPr>
        <p:spPr/>
        <p:txBody>
          <a:bodyPr/>
          <a:lstStyle/>
          <a:p>
            <a:r>
              <a:rPr lang="en-US" dirty="0" err="1"/>
              <a:t>Dplyr</a:t>
            </a:r>
            <a:endParaRPr lang="en-US" dirty="0"/>
          </a:p>
          <a:p>
            <a:r>
              <a:rPr lang="en-US" dirty="0"/>
              <a:t>Ggplot2</a:t>
            </a:r>
          </a:p>
          <a:p>
            <a:r>
              <a:rPr lang="en-US" dirty="0" err="1"/>
              <a:t>Knitr</a:t>
            </a:r>
            <a:endParaRPr lang="en-US" dirty="0"/>
          </a:p>
          <a:p>
            <a:r>
              <a:rPr lang="en-US" dirty="0" err="1"/>
              <a:t>Magrittr</a:t>
            </a:r>
            <a:endParaRPr lang="en-US" dirty="0"/>
          </a:p>
          <a:p>
            <a:r>
              <a:rPr lang="en-US" dirty="0" err="1"/>
              <a:t>Plotly</a:t>
            </a:r>
            <a:endParaRPr lang="en-US" dirty="0"/>
          </a:p>
          <a:p>
            <a:r>
              <a:rPr lang="en-US" dirty="0" err="1"/>
              <a:t>Tidyr</a:t>
            </a:r>
            <a:endParaRPr lang="en-US" dirty="0"/>
          </a:p>
          <a:p>
            <a:r>
              <a:rPr lang="en-US" dirty="0" err="1"/>
              <a:t>Tidytext</a:t>
            </a:r>
            <a:endParaRPr lang="en-US" dirty="0"/>
          </a:p>
          <a:p>
            <a:r>
              <a:rPr lang="en-US" dirty="0"/>
              <a:t>Tm</a:t>
            </a:r>
          </a:p>
          <a:p>
            <a:r>
              <a:rPr lang="en-US" dirty="0" err="1"/>
              <a:t>Topicmodels</a:t>
            </a:r>
            <a:endParaRPr lang="en-US" dirty="0"/>
          </a:p>
          <a:p>
            <a:r>
              <a:rPr lang="en-US" dirty="0"/>
              <a:t>…And so many more!</a:t>
            </a:r>
          </a:p>
          <a:p>
            <a:endParaRPr lang="en-US" dirty="0"/>
          </a:p>
        </p:txBody>
      </p:sp>
      <p:pic>
        <p:nvPicPr>
          <p:cNvPr id="6" name="Content Placeholder 5" descr="A close up of a map&#10;&#10;Description automatically generated">
            <a:extLst>
              <a:ext uri="{FF2B5EF4-FFF2-40B4-BE49-F238E27FC236}">
                <a16:creationId xmlns:a16="http://schemas.microsoft.com/office/drawing/2014/main" id="{04D1FC65-7959-4C16-A8A1-F14FAED9ADA5}"/>
              </a:ext>
            </a:extLst>
          </p:cNvPr>
          <p:cNvPicPr>
            <a:picLocks noGrp="1" noChangeAspect="1"/>
          </p:cNvPicPr>
          <p:nvPr>
            <p:ph sz="half" idx="2"/>
          </p:nvPr>
        </p:nvPicPr>
        <p:blipFill>
          <a:blip r:embed="rId2"/>
          <a:stretch>
            <a:fillRect/>
          </a:stretch>
        </p:blipFill>
        <p:spPr>
          <a:xfrm>
            <a:off x="5764153" y="2055813"/>
            <a:ext cx="4176832" cy="4200525"/>
          </a:xfrm>
        </p:spPr>
      </p:pic>
    </p:spTree>
    <p:extLst>
      <p:ext uri="{BB962C8B-B14F-4D97-AF65-F5344CB8AC3E}">
        <p14:creationId xmlns:p14="http://schemas.microsoft.com/office/powerpoint/2010/main" val="1272127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3D52-E2BB-4077-9979-FF3C4A590EEE}"/>
              </a:ext>
            </a:extLst>
          </p:cNvPr>
          <p:cNvSpPr>
            <a:spLocks noGrp="1"/>
          </p:cNvSpPr>
          <p:nvPr>
            <p:ph type="title"/>
          </p:nvPr>
        </p:nvSpPr>
        <p:spPr/>
        <p:txBody>
          <a:bodyPr/>
          <a:lstStyle/>
          <a:p>
            <a:r>
              <a:rPr lang="en-US" dirty="0"/>
              <a:t>Modeling</a:t>
            </a:r>
          </a:p>
        </p:txBody>
      </p:sp>
      <p:pic>
        <p:nvPicPr>
          <p:cNvPr id="1026" name="Picture 2" descr="Image result for matrix of numbers">
            <a:extLst>
              <a:ext uri="{FF2B5EF4-FFF2-40B4-BE49-F238E27FC236}">
                <a16:creationId xmlns:a16="http://schemas.microsoft.com/office/drawing/2014/main" id="{2F835A60-5818-4043-9023-7C992F6A9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365" y="1970814"/>
            <a:ext cx="4821395" cy="3878410"/>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062EB9-513B-413D-A933-082F0AC243FB}"/>
              </a:ext>
            </a:extLst>
          </p:cNvPr>
          <p:cNvPicPr>
            <a:picLocks noChangeAspect="1"/>
          </p:cNvPicPr>
          <p:nvPr/>
        </p:nvPicPr>
        <p:blipFill>
          <a:blip r:embed="rId4"/>
          <a:stretch>
            <a:fillRect/>
          </a:stretch>
        </p:blipFill>
        <p:spPr>
          <a:xfrm>
            <a:off x="2973793" y="2427188"/>
            <a:ext cx="6949807" cy="3283784"/>
          </a:xfrm>
          <a:prstGeom prst="rect">
            <a:avLst/>
          </a:prstGeom>
        </p:spPr>
      </p:pic>
      <p:pic>
        <p:nvPicPr>
          <p:cNvPr id="1036" name="Picture 12" descr="Image result for encyclopedia britannica">
            <a:extLst>
              <a:ext uri="{FF2B5EF4-FFF2-40B4-BE49-F238E27FC236}">
                <a16:creationId xmlns:a16="http://schemas.microsoft.com/office/drawing/2014/main" id="{361A5C61-7167-4B7D-A4E5-85A0497DA0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35277">
            <a:off x="643623" y="3235405"/>
            <a:ext cx="3187904" cy="23909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hakespeare works">
            <a:extLst>
              <a:ext uri="{FF2B5EF4-FFF2-40B4-BE49-F238E27FC236}">
                <a16:creationId xmlns:a16="http://schemas.microsoft.com/office/drawing/2014/main" id="{F7C2EF6E-2753-4E80-8141-40E23B50D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739818">
            <a:off x="646111" y="1524000"/>
            <a:ext cx="1622289" cy="26060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ikipedia">
            <a:extLst>
              <a:ext uri="{FF2B5EF4-FFF2-40B4-BE49-F238E27FC236}">
                <a16:creationId xmlns:a16="http://schemas.microsoft.com/office/drawing/2014/main" id="{AF8C1D96-6DBD-417C-95BF-07B3B44D57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3951" y="1542754"/>
            <a:ext cx="2159683" cy="197081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witter logo transparent">
            <a:extLst>
              <a:ext uri="{FF2B5EF4-FFF2-40B4-BE49-F238E27FC236}">
                <a16:creationId xmlns:a16="http://schemas.microsoft.com/office/drawing/2014/main" id="{9727FD1F-BF84-440A-B8FA-44FCC0DCA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726" y="3661477"/>
            <a:ext cx="1400530" cy="14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86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3D52-E2BB-4077-9979-FF3C4A590EEE}"/>
              </a:ext>
            </a:extLst>
          </p:cNvPr>
          <p:cNvSpPr>
            <a:spLocks noGrp="1"/>
          </p:cNvSpPr>
          <p:nvPr>
            <p:ph type="title"/>
          </p:nvPr>
        </p:nvSpPr>
        <p:spPr/>
        <p:txBody>
          <a:bodyPr/>
          <a:lstStyle/>
          <a:p>
            <a:r>
              <a:rPr lang="en-US" dirty="0"/>
              <a:t>Modeling</a:t>
            </a:r>
          </a:p>
        </p:txBody>
      </p:sp>
      <p:pic>
        <p:nvPicPr>
          <p:cNvPr id="1026" name="Picture 2" descr="Image result for matrix of numbers">
            <a:extLst>
              <a:ext uri="{FF2B5EF4-FFF2-40B4-BE49-F238E27FC236}">
                <a16:creationId xmlns:a16="http://schemas.microsoft.com/office/drawing/2014/main" id="{2F835A60-5818-4043-9023-7C992F6A9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365" y="1970814"/>
            <a:ext cx="4821395" cy="3878410"/>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062EB9-513B-413D-A933-082F0AC243FB}"/>
              </a:ext>
            </a:extLst>
          </p:cNvPr>
          <p:cNvPicPr>
            <a:picLocks noChangeAspect="1"/>
          </p:cNvPicPr>
          <p:nvPr/>
        </p:nvPicPr>
        <p:blipFill>
          <a:blip r:embed="rId4"/>
          <a:stretch>
            <a:fillRect/>
          </a:stretch>
        </p:blipFill>
        <p:spPr>
          <a:xfrm>
            <a:off x="2973793" y="2427188"/>
            <a:ext cx="6949807" cy="3283784"/>
          </a:xfrm>
          <a:prstGeom prst="rect">
            <a:avLst/>
          </a:prstGeom>
        </p:spPr>
      </p:pic>
      <p:pic>
        <p:nvPicPr>
          <p:cNvPr id="1036" name="Picture 12" descr="Image result for encyclopedia britannica">
            <a:extLst>
              <a:ext uri="{FF2B5EF4-FFF2-40B4-BE49-F238E27FC236}">
                <a16:creationId xmlns:a16="http://schemas.microsoft.com/office/drawing/2014/main" id="{361A5C61-7167-4B7D-A4E5-85A0497DA0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35277">
            <a:off x="643623" y="3235405"/>
            <a:ext cx="3187904" cy="23909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hakespeare works">
            <a:extLst>
              <a:ext uri="{FF2B5EF4-FFF2-40B4-BE49-F238E27FC236}">
                <a16:creationId xmlns:a16="http://schemas.microsoft.com/office/drawing/2014/main" id="{F7C2EF6E-2753-4E80-8141-40E23B50D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739818">
            <a:off x="646111" y="1524000"/>
            <a:ext cx="1622289" cy="26060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ikipedia">
            <a:extLst>
              <a:ext uri="{FF2B5EF4-FFF2-40B4-BE49-F238E27FC236}">
                <a16:creationId xmlns:a16="http://schemas.microsoft.com/office/drawing/2014/main" id="{AF8C1D96-6DBD-417C-95BF-07B3B44D57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3951" y="1542754"/>
            <a:ext cx="2159683" cy="197081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witter logo transparent">
            <a:extLst>
              <a:ext uri="{FF2B5EF4-FFF2-40B4-BE49-F238E27FC236}">
                <a16:creationId xmlns:a16="http://schemas.microsoft.com/office/drawing/2014/main" id="{9727FD1F-BF84-440A-B8FA-44FCC0DCA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726" y="3661477"/>
            <a:ext cx="1400530" cy="14005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DF0F57-1EE8-43EB-BCED-C16588051B66}"/>
              </a:ext>
            </a:extLst>
          </p:cNvPr>
          <p:cNvSpPr txBox="1"/>
          <p:nvPr/>
        </p:nvSpPr>
        <p:spPr>
          <a:xfrm>
            <a:off x="4384336" y="3556076"/>
            <a:ext cx="3187337" cy="707886"/>
          </a:xfrm>
          <a:prstGeom prst="rect">
            <a:avLst/>
          </a:prstGeom>
          <a:noFill/>
        </p:spPr>
        <p:txBody>
          <a:bodyPr wrap="square" rtlCol="0">
            <a:spAutoFit/>
          </a:bodyPr>
          <a:lstStyle/>
          <a:p>
            <a:r>
              <a:rPr lang="en-US" sz="4000" b="1" dirty="0">
                <a:solidFill>
                  <a:schemeClr val="bg1"/>
                </a:solidFill>
              </a:rPr>
              <a:t>VECTORIZER</a:t>
            </a:r>
          </a:p>
        </p:txBody>
      </p:sp>
    </p:spTree>
    <p:extLst>
      <p:ext uri="{BB962C8B-B14F-4D97-AF65-F5344CB8AC3E}">
        <p14:creationId xmlns:p14="http://schemas.microsoft.com/office/powerpoint/2010/main" val="1300488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4A6D5-BAE3-4021-A1B1-67D053D50862}"/>
              </a:ext>
            </a:extLst>
          </p:cNvPr>
          <p:cNvSpPr>
            <a:spLocks noGrp="1"/>
          </p:cNvSpPr>
          <p:nvPr>
            <p:ph type="title"/>
          </p:nvPr>
        </p:nvSpPr>
        <p:spPr/>
        <p:txBody>
          <a:bodyPr/>
          <a:lstStyle/>
          <a:p>
            <a:r>
              <a:rPr lang="en-US" dirty="0"/>
              <a:t>Bag of Words</a:t>
            </a:r>
          </a:p>
        </p:txBody>
      </p:sp>
      <p:pic>
        <p:nvPicPr>
          <p:cNvPr id="2056" name="Picture 8" descr="Image result for girl with big bag">
            <a:extLst>
              <a:ext uri="{FF2B5EF4-FFF2-40B4-BE49-F238E27FC236}">
                <a16:creationId xmlns:a16="http://schemas.microsoft.com/office/drawing/2014/main" id="{9CF890C9-EE91-4054-AF09-79D0E8C0A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92" y="1656196"/>
            <a:ext cx="3214448" cy="4499811"/>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2B2D40-A265-4B57-AE42-B60DE193E8F4}"/>
              </a:ext>
            </a:extLst>
          </p:cNvPr>
          <p:cNvSpPr txBox="1"/>
          <p:nvPr/>
        </p:nvSpPr>
        <p:spPr>
          <a:xfrm rot="879990">
            <a:off x="1010289" y="4149844"/>
            <a:ext cx="2016462" cy="707886"/>
          </a:xfrm>
          <a:prstGeom prst="rect">
            <a:avLst/>
          </a:prstGeom>
          <a:noFill/>
        </p:spPr>
        <p:txBody>
          <a:bodyPr wrap="square" rtlCol="0">
            <a:spAutoFit/>
          </a:bodyPr>
          <a:lstStyle/>
          <a:p>
            <a:r>
              <a:rPr lang="en-US" sz="4000" b="1" dirty="0"/>
              <a:t>WORDS</a:t>
            </a:r>
          </a:p>
        </p:txBody>
      </p:sp>
    </p:spTree>
    <p:extLst>
      <p:ext uri="{BB962C8B-B14F-4D97-AF65-F5344CB8AC3E}">
        <p14:creationId xmlns:p14="http://schemas.microsoft.com/office/powerpoint/2010/main" val="2772056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4A6D5-BAE3-4021-A1B1-67D053D50862}"/>
              </a:ext>
            </a:extLst>
          </p:cNvPr>
          <p:cNvSpPr>
            <a:spLocks noGrp="1"/>
          </p:cNvSpPr>
          <p:nvPr>
            <p:ph type="title"/>
          </p:nvPr>
        </p:nvSpPr>
        <p:spPr/>
        <p:txBody>
          <a:bodyPr/>
          <a:lstStyle/>
          <a:p>
            <a:r>
              <a:rPr lang="en-US" dirty="0"/>
              <a:t>Bag of Words</a:t>
            </a:r>
          </a:p>
        </p:txBody>
      </p:sp>
      <p:pic>
        <p:nvPicPr>
          <p:cNvPr id="2056" name="Picture 8" descr="Image result for girl with big bag">
            <a:extLst>
              <a:ext uri="{FF2B5EF4-FFF2-40B4-BE49-F238E27FC236}">
                <a16:creationId xmlns:a16="http://schemas.microsoft.com/office/drawing/2014/main" id="{9CF890C9-EE91-4054-AF09-79D0E8C0A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92" y="1656196"/>
            <a:ext cx="3214448" cy="4499811"/>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2B2D40-A265-4B57-AE42-B60DE193E8F4}"/>
              </a:ext>
            </a:extLst>
          </p:cNvPr>
          <p:cNvSpPr txBox="1"/>
          <p:nvPr/>
        </p:nvSpPr>
        <p:spPr>
          <a:xfrm rot="879990">
            <a:off x="1010289" y="4149844"/>
            <a:ext cx="2016462" cy="707886"/>
          </a:xfrm>
          <a:prstGeom prst="rect">
            <a:avLst/>
          </a:prstGeom>
          <a:noFill/>
        </p:spPr>
        <p:txBody>
          <a:bodyPr wrap="square" rtlCol="0">
            <a:spAutoFit/>
          </a:bodyPr>
          <a:lstStyle/>
          <a:p>
            <a:r>
              <a:rPr lang="en-US" sz="4000" b="1" dirty="0"/>
              <a:t>WORDS</a:t>
            </a:r>
          </a:p>
        </p:txBody>
      </p:sp>
      <p:sp>
        <p:nvSpPr>
          <p:cNvPr id="3" name="TextBox 2">
            <a:extLst>
              <a:ext uri="{FF2B5EF4-FFF2-40B4-BE49-F238E27FC236}">
                <a16:creationId xmlns:a16="http://schemas.microsoft.com/office/drawing/2014/main" id="{B2D4BA4D-965E-42A3-8BA3-5F0933420446}"/>
              </a:ext>
            </a:extLst>
          </p:cNvPr>
          <p:cNvSpPr txBox="1"/>
          <p:nvPr/>
        </p:nvSpPr>
        <p:spPr>
          <a:xfrm>
            <a:off x="4362816" y="1696686"/>
            <a:ext cx="7380005" cy="1569660"/>
          </a:xfrm>
          <a:prstGeom prst="rect">
            <a:avLst/>
          </a:prstGeom>
          <a:noFill/>
        </p:spPr>
        <p:txBody>
          <a:bodyPr wrap="square" rtlCol="0">
            <a:spAutoFit/>
          </a:bodyPr>
          <a:lstStyle/>
          <a:p>
            <a:r>
              <a:rPr lang="en-US" sz="2400" dirty="0"/>
              <a:t>The snow glows white on the mountain tonight /</a:t>
            </a:r>
          </a:p>
          <a:p>
            <a:r>
              <a:rPr lang="en-US" sz="2400" dirty="0"/>
              <a:t>Not a footprint to be seen /</a:t>
            </a:r>
          </a:p>
          <a:p>
            <a:r>
              <a:rPr lang="en-US" sz="2400" dirty="0"/>
              <a:t>A kingdom of isolation /</a:t>
            </a:r>
          </a:p>
          <a:p>
            <a:r>
              <a:rPr lang="en-US" sz="2400" dirty="0"/>
              <a:t>And it looks like I’m the queen</a:t>
            </a:r>
          </a:p>
        </p:txBody>
      </p:sp>
    </p:spTree>
    <p:extLst>
      <p:ext uri="{BB962C8B-B14F-4D97-AF65-F5344CB8AC3E}">
        <p14:creationId xmlns:p14="http://schemas.microsoft.com/office/powerpoint/2010/main" val="1177511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4A6D5-BAE3-4021-A1B1-67D053D50862}"/>
              </a:ext>
            </a:extLst>
          </p:cNvPr>
          <p:cNvSpPr>
            <a:spLocks noGrp="1"/>
          </p:cNvSpPr>
          <p:nvPr>
            <p:ph type="title"/>
          </p:nvPr>
        </p:nvSpPr>
        <p:spPr/>
        <p:txBody>
          <a:bodyPr/>
          <a:lstStyle/>
          <a:p>
            <a:r>
              <a:rPr lang="en-US" dirty="0"/>
              <a:t>Bag of Words</a:t>
            </a:r>
          </a:p>
        </p:txBody>
      </p:sp>
      <p:pic>
        <p:nvPicPr>
          <p:cNvPr id="2056" name="Picture 8" descr="Image result for girl with big bag">
            <a:extLst>
              <a:ext uri="{FF2B5EF4-FFF2-40B4-BE49-F238E27FC236}">
                <a16:creationId xmlns:a16="http://schemas.microsoft.com/office/drawing/2014/main" id="{9CF890C9-EE91-4054-AF09-79D0E8C0A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92" y="1656196"/>
            <a:ext cx="3214448" cy="4499811"/>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2B2D40-A265-4B57-AE42-B60DE193E8F4}"/>
              </a:ext>
            </a:extLst>
          </p:cNvPr>
          <p:cNvSpPr txBox="1"/>
          <p:nvPr/>
        </p:nvSpPr>
        <p:spPr>
          <a:xfrm rot="879990">
            <a:off x="1010289" y="4149844"/>
            <a:ext cx="2016462" cy="707886"/>
          </a:xfrm>
          <a:prstGeom prst="rect">
            <a:avLst/>
          </a:prstGeom>
          <a:noFill/>
        </p:spPr>
        <p:txBody>
          <a:bodyPr wrap="square" rtlCol="0">
            <a:spAutoFit/>
          </a:bodyPr>
          <a:lstStyle/>
          <a:p>
            <a:r>
              <a:rPr lang="en-US" sz="4000" b="1" dirty="0"/>
              <a:t>WORDS</a:t>
            </a:r>
          </a:p>
        </p:txBody>
      </p:sp>
      <p:sp>
        <p:nvSpPr>
          <p:cNvPr id="3" name="TextBox 2">
            <a:extLst>
              <a:ext uri="{FF2B5EF4-FFF2-40B4-BE49-F238E27FC236}">
                <a16:creationId xmlns:a16="http://schemas.microsoft.com/office/drawing/2014/main" id="{B2D4BA4D-965E-42A3-8BA3-5F0933420446}"/>
              </a:ext>
            </a:extLst>
          </p:cNvPr>
          <p:cNvSpPr txBox="1"/>
          <p:nvPr/>
        </p:nvSpPr>
        <p:spPr>
          <a:xfrm>
            <a:off x="4362816" y="1696686"/>
            <a:ext cx="7380005" cy="1569660"/>
          </a:xfrm>
          <a:prstGeom prst="rect">
            <a:avLst/>
          </a:prstGeom>
          <a:noFill/>
        </p:spPr>
        <p:txBody>
          <a:bodyPr wrap="square" rtlCol="0">
            <a:spAutoFit/>
          </a:bodyPr>
          <a:lstStyle/>
          <a:p>
            <a:r>
              <a:rPr lang="en-US" sz="2400" dirty="0"/>
              <a:t>The snow glows white on the mountain tonight /</a:t>
            </a:r>
          </a:p>
          <a:p>
            <a:r>
              <a:rPr lang="en-US" sz="2400" dirty="0"/>
              <a:t>Not a footprint to be seen /</a:t>
            </a:r>
          </a:p>
          <a:p>
            <a:r>
              <a:rPr lang="en-US" sz="2400" dirty="0"/>
              <a:t>A kingdom of isolation /</a:t>
            </a:r>
          </a:p>
          <a:p>
            <a:r>
              <a:rPr lang="en-US" sz="2400" dirty="0"/>
              <a:t>And it looks like I’m the queen</a:t>
            </a:r>
          </a:p>
        </p:txBody>
      </p:sp>
      <p:sp>
        <p:nvSpPr>
          <p:cNvPr id="4" name="Arrow: Down 3">
            <a:extLst>
              <a:ext uri="{FF2B5EF4-FFF2-40B4-BE49-F238E27FC236}">
                <a16:creationId xmlns:a16="http://schemas.microsoft.com/office/drawing/2014/main" id="{0B83FDE9-2DF8-4DBA-A07B-3E9FE93F7FEE}"/>
              </a:ext>
            </a:extLst>
          </p:cNvPr>
          <p:cNvSpPr/>
          <p:nvPr/>
        </p:nvSpPr>
        <p:spPr>
          <a:xfrm>
            <a:off x="7608450" y="3259819"/>
            <a:ext cx="1097280" cy="1243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BF2FFF85-8A9C-43EB-926C-1A00699AAB8A}"/>
              </a:ext>
            </a:extLst>
          </p:cNvPr>
          <p:cNvGraphicFramePr>
            <a:graphicFrameLocks noGrp="1"/>
          </p:cNvGraphicFramePr>
          <p:nvPr>
            <p:extLst>
              <p:ext uri="{D42A27DB-BD31-4B8C-83A1-F6EECF244321}">
                <p14:modId xmlns:p14="http://schemas.microsoft.com/office/powerpoint/2010/main" val="3942304728"/>
              </p:ext>
            </p:extLst>
          </p:nvPr>
        </p:nvGraphicFramePr>
        <p:xfrm>
          <a:off x="4362816" y="4551082"/>
          <a:ext cx="7588548" cy="1854200"/>
        </p:xfrm>
        <a:graphic>
          <a:graphicData uri="http://schemas.openxmlformats.org/drawingml/2006/table">
            <a:tbl>
              <a:tblPr firstRow="1" bandRow="1">
                <a:tableStyleId>{5C22544A-7EE6-4342-B048-85BDC9FD1C3A}</a:tableStyleId>
              </a:tblPr>
              <a:tblGrid>
                <a:gridCol w="1264758">
                  <a:extLst>
                    <a:ext uri="{9D8B030D-6E8A-4147-A177-3AD203B41FA5}">
                      <a16:colId xmlns:a16="http://schemas.microsoft.com/office/drawing/2014/main" val="3193864108"/>
                    </a:ext>
                  </a:extLst>
                </a:gridCol>
                <a:gridCol w="1264758">
                  <a:extLst>
                    <a:ext uri="{9D8B030D-6E8A-4147-A177-3AD203B41FA5}">
                      <a16:colId xmlns:a16="http://schemas.microsoft.com/office/drawing/2014/main" val="3320085781"/>
                    </a:ext>
                  </a:extLst>
                </a:gridCol>
                <a:gridCol w="1264758">
                  <a:extLst>
                    <a:ext uri="{9D8B030D-6E8A-4147-A177-3AD203B41FA5}">
                      <a16:colId xmlns:a16="http://schemas.microsoft.com/office/drawing/2014/main" val="2980436137"/>
                    </a:ext>
                  </a:extLst>
                </a:gridCol>
                <a:gridCol w="1264758">
                  <a:extLst>
                    <a:ext uri="{9D8B030D-6E8A-4147-A177-3AD203B41FA5}">
                      <a16:colId xmlns:a16="http://schemas.microsoft.com/office/drawing/2014/main" val="1168607976"/>
                    </a:ext>
                  </a:extLst>
                </a:gridCol>
                <a:gridCol w="1264758">
                  <a:extLst>
                    <a:ext uri="{9D8B030D-6E8A-4147-A177-3AD203B41FA5}">
                      <a16:colId xmlns:a16="http://schemas.microsoft.com/office/drawing/2014/main" val="3799322278"/>
                    </a:ext>
                  </a:extLst>
                </a:gridCol>
                <a:gridCol w="1264758">
                  <a:extLst>
                    <a:ext uri="{9D8B030D-6E8A-4147-A177-3AD203B41FA5}">
                      <a16:colId xmlns:a16="http://schemas.microsoft.com/office/drawing/2014/main" val="3409577153"/>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80609173"/>
                  </a:ext>
                </a:extLst>
              </a:tr>
              <a:tr h="370840">
                <a:tc>
                  <a:txBody>
                    <a:bodyPr/>
                    <a:lstStyle/>
                    <a:p>
                      <a:r>
                        <a:rPr lang="en-US" dirty="0"/>
                        <a:t>the</a:t>
                      </a:r>
                    </a:p>
                  </a:txBody>
                  <a:tcPr/>
                </a:tc>
                <a:tc>
                  <a:txBody>
                    <a:bodyPr/>
                    <a:lstStyle/>
                    <a:p>
                      <a:r>
                        <a:rPr lang="en-US" dirty="0"/>
                        <a:t>3</a:t>
                      </a:r>
                    </a:p>
                  </a:txBody>
                  <a:tcPr/>
                </a:tc>
                <a:tc>
                  <a:txBody>
                    <a:bodyPr/>
                    <a:lstStyle/>
                    <a:p>
                      <a:r>
                        <a:rPr lang="en-US" dirty="0"/>
                        <a:t>to</a:t>
                      </a:r>
                    </a:p>
                  </a:txBody>
                  <a:tcPr/>
                </a:tc>
                <a:tc>
                  <a:txBody>
                    <a:bodyPr/>
                    <a:lstStyle/>
                    <a:p>
                      <a:r>
                        <a:rPr lang="en-US" dirty="0"/>
                        <a:t>1</a:t>
                      </a:r>
                    </a:p>
                  </a:txBody>
                  <a:tcPr/>
                </a:tc>
                <a:tc>
                  <a:txBody>
                    <a:bodyPr/>
                    <a:lstStyle/>
                    <a:p>
                      <a:r>
                        <a:rPr lang="en-US" dirty="0"/>
                        <a:t>on</a:t>
                      </a:r>
                    </a:p>
                  </a:txBody>
                  <a:tcPr/>
                </a:tc>
                <a:tc>
                  <a:txBody>
                    <a:bodyPr/>
                    <a:lstStyle/>
                    <a:p>
                      <a:r>
                        <a:rPr lang="en-US" dirty="0"/>
                        <a:t>1</a:t>
                      </a:r>
                    </a:p>
                  </a:txBody>
                  <a:tcPr/>
                </a:tc>
                <a:extLst>
                  <a:ext uri="{0D108BD9-81ED-4DB2-BD59-A6C34878D82A}">
                    <a16:rowId xmlns:a16="http://schemas.microsoft.com/office/drawing/2014/main" val="1374001988"/>
                  </a:ext>
                </a:extLst>
              </a:tr>
              <a:tr h="370840">
                <a:tc>
                  <a:txBody>
                    <a:bodyPr/>
                    <a:lstStyle/>
                    <a:p>
                      <a:r>
                        <a:rPr lang="en-US" dirty="0"/>
                        <a:t>a</a:t>
                      </a:r>
                    </a:p>
                  </a:txBody>
                  <a:tcPr/>
                </a:tc>
                <a:tc>
                  <a:txBody>
                    <a:bodyPr/>
                    <a:lstStyle/>
                    <a:p>
                      <a:r>
                        <a:rPr lang="en-US" dirty="0"/>
                        <a:t>2</a:t>
                      </a:r>
                    </a:p>
                  </a:txBody>
                  <a:tcPr/>
                </a:tc>
                <a:tc>
                  <a:txBody>
                    <a:bodyPr/>
                    <a:lstStyle/>
                    <a:p>
                      <a:r>
                        <a:rPr lang="en-US" dirty="0"/>
                        <a:t>snow</a:t>
                      </a:r>
                    </a:p>
                  </a:txBody>
                  <a:tcPr/>
                </a:tc>
                <a:tc>
                  <a:txBody>
                    <a:bodyPr/>
                    <a:lstStyle/>
                    <a:p>
                      <a:r>
                        <a:rPr lang="en-US" dirty="0"/>
                        <a:t>1</a:t>
                      </a:r>
                    </a:p>
                  </a:txBody>
                  <a:tcPr/>
                </a:tc>
                <a:tc>
                  <a:txBody>
                    <a:bodyPr/>
                    <a:lstStyle/>
                    <a:p>
                      <a:r>
                        <a:rPr lang="en-US" dirty="0"/>
                        <a:t>of</a:t>
                      </a:r>
                    </a:p>
                  </a:txBody>
                  <a:tcPr/>
                </a:tc>
                <a:tc>
                  <a:txBody>
                    <a:bodyPr/>
                    <a:lstStyle/>
                    <a:p>
                      <a:r>
                        <a:rPr lang="en-US" dirty="0"/>
                        <a:t>1</a:t>
                      </a:r>
                    </a:p>
                  </a:txBody>
                  <a:tcPr/>
                </a:tc>
                <a:extLst>
                  <a:ext uri="{0D108BD9-81ED-4DB2-BD59-A6C34878D82A}">
                    <a16:rowId xmlns:a16="http://schemas.microsoft.com/office/drawing/2014/main" val="610321306"/>
                  </a:ext>
                </a:extLst>
              </a:tr>
              <a:tr h="370840">
                <a:tc>
                  <a:txBody>
                    <a:bodyPr/>
                    <a:lstStyle/>
                    <a:p>
                      <a:r>
                        <a:rPr lang="en-US" dirty="0"/>
                        <a:t>white</a:t>
                      </a:r>
                    </a:p>
                  </a:txBody>
                  <a:tcPr/>
                </a:tc>
                <a:tc>
                  <a:txBody>
                    <a:bodyPr/>
                    <a:lstStyle/>
                    <a:p>
                      <a:r>
                        <a:rPr lang="en-US" dirty="0"/>
                        <a:t>1</a:t>
                      </a:r>
                    </a:p>
                  </a:txBody>
                  <a:tcPr/>
                </a:tc>
                <a:tc>
                  <a:txBody>
                    <a:bodyPr/>
                    <a:lstStyle/>
                    <a:p>
                      <a:r>
                        <a:rPr lang="en-US" dirty="0"/>
                        <a:t>seen</a:t>
                      </a:r>
                    </a:p>
                  </a:txBody>
                  <a:tcPr/>
                </a:tc>
                <a:tc>
                  <a:txBody>
                    <a:bodyPr/>
                    <a:lstStyle/>
                    <a:p>
                      <a:r>
                        <a:rPr lang="en-US" dirty="0"/>
                        <a:t>1</a:t>
                      </a:r>
                    </a:p>
                  </a:txBody>
                  <a:tcPr/>
                </a:tc>
                <a:tc>
                  <a:txBody>
                    <a:bodyPr/>
                    <a:lstStyle/>
                    <a:p>
                      <a:r>
                        <a:rPr lang="en-US" dirty="0"/>
                        <a:t>not</a:t>
                      </a:r>
                    </a:p>
                  </a:txBody>
                  <a:tcPr/>
                </a:tc>
                <a:tc>
                  <a:txBody>
                    <a:bodyPr/>
                    <a:lstStyle/>
                    <a:p>
                      <a:r>
                        <a:rPr lang="en-US" dirty="0"/>
                        <a:t>1</a:t>
                      </a:r>
                    </a:p>
                  </a:txBody>
                  <a:tcPr/>
                </a:tc>
                <a:extLst>
                  <a:ext uri="{0D108BD9-81ED-4DB2-BD59-A6C34878D82A}">
                    <a16:rowId xmlns:a16="http://schemas.microsoft.com/office/drawing/2014/main" val="1831570851"/>
                  </a:ext>
                </a:extLst>
              </a:tr>
              <a:tr h="370840">
                <a:tc>
                  <a:txBody>
                    <a:bodyPr/>
                    <a:lstStyle/>
                    <a:p>
                      <a:r>
                        <a:rPr lang="en-US" dirty="0"/>
                        <a:t>tonight</a:t>
                      </a:r>
                    </a:p>
                  </a:txBody>
                  <a:tcPr/>
                </a:tc>
                <a:tc>
                  <a:txBody>
                    <a:bodyPr/>
                    <a:lstStyle/>
                    <a:p>
                      <a:r>
                        <a:rPr lang="en-US" dirty="0"/>
                        <a:t>1</a:t>
                      </a:r>
                    </a:p>
                  </a:txBody>
                  <a:tcPr/>
                </a:tc>
                <a:tc>
                  <a:txBody>
                    <a:bodyPr/>
                    <a:lstStyle/>
                    <a:p>
                      <a:r>
                        <a:rPr lang="en-US" dirty="0"/>
                        <a:t>queen</a:t>
                      </a:r>
                    </a:p>
                  </a:txBody>
                  <a:tcPr/>
                </a:tc>
                <a:tc>
                  <a:txBody>
                    <a:bodyPr/>
                    <a:lstStyle/>
                    <a:p>
                      <a:r>
                        <a:rPr lang="en-US" dirty="0"/>
                        <a:t>1</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06380601"/>
                  </a:ext>
                </a:extLst>
              </a:tr>
            </a:tbl>
          </a:graphicData>
        </a:graphic>
      </p:graphicFrame>
    </p:spTree>
    <p:extLst>
      <p:ext uri="{BB962C8B-B14F-4D97-AF65-F5344CB8AC3E}">
        <p14:creationId xmlns:p14="http://schemas.microsoft.com/office/powerpoint/2010/main" val="2994281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4A6D5-BAE3-4021-A1B1-67D053D50862}"/>
              </a:ext>
            </a:extLst>
          </p:cNvPr>
          <p:cNvSpPr>
            <a:spLocks noGrp="1"/>
          </p:cNvSpPr>
          <p:nvPr>
            <p:ph type="title"/>
          </p:nvPr>
        </p:nvSpPr>
        <p:spPr/>
        <p:txBody>
          <a:bodyPr/>
          <a:lstStyle/>
          <a:p>
            <a:r>
              <a:rPr lang="en-US" dirty="0"/>
              <a:t>Bag of Words</a:t>
            </a:r>
          </a:p>
        </p:txBody>
      </p:sp>
      <p:pic>
        <p:nvPicPr>
          <p:cNvPr id="2056" name="Picture 8" descr="Image result for girl with big bag">
            <a:extLst>
              <a:ext uri="{FF2B5EF4-FFF2-40B4-BE49-F238E27FC236}">
                <a16:creationId xmlns:a16="http://schemas.microsoft.com/office/drawing/2014/main" id="{9CF890C9-EE91-4054-AF09-79D0E8C0A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92" y="1656196"/>
            <a:ext cx="3214448" cy="4499811"/>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2B2D40-A265-4B57-AE42-B60DE193E8F4}"/>
              </a:ext>
            </a:extLst>
          </p:cNvPr>
          <p:cNvSpPr txBox="1"/>
          <p:nvPr/>
        </p:nvSpPr>
        <p:spPr>
          <a:xfrm rot="879990">
            <a:off x="1010289" y="4149844"/>
            <a:ext cx="2016462" cy="707886"/>
          </a:xfrm>
          <a:prstGeom prst="rect">
            <a:avLst/>
          </a:prstGeom>
          <a:noFill/>
        </p:spPr>
        <p:txBody>
          <a:bodyPr wrap="square" rtlCol="0">
            <a:spAutoFit/>
          </a:bodyPr>
          <a:lstStyle/>
          <a:p>
            <a:r>
              <a:rPr lang="en-US" sz="4000" b="1" dirty="0"/>
              <a:t>WORDS</a:t>
            </a:r>
          </a:p>
        </p:txBody>
      </p:sp>
      <p:sp>
        <p:nvSpPr>
          <p:cNvPr id="4" name="Arrow: Down 3">
            <a:extLst>
              <a:ext uri="{FF2B5EF4-FFF2-40B4-BE49-F238E27FC236}">
                <a16:creationId xmlns:a16="http://schemas.microsoft.com/office/drawing/2014/main" id="{0B83FDE9-2DF8-4DBA-A07B-3E9FE93F7FEE}"/>
              </a:ext>
            </a:extLst>
          </p:cNvPr>
          <p:cNvSpPr/>
          <p:nvPr/>
        </p:nvSpPr>
        <p:spPr>
          <a:xfrm>
            <a:off x="7608450" y="3259819"/>
            <a:ext cx="1097280" cy="6462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BF2FFF85-8A9C-43EB-926C-1A00699AAB8A}"/>
              </a:ext>
            </a:extLst>
          </p:cNvPr>
          <p:cNvGraphicFramePr>
            <a:graphicFrameLocks noGrp="1"/>
          </p:cNvGraphicFramePr>
          <p:nvPr>
            <p:extLst>
              <p:ext uri="{D42A27DB-BD31-4B8C-83A1-F6EECF244321}">
                <p14:modId xmlns:p14="http://schemas.microsoft.com/office/powerpoint/2010/main" val="3829476992"/>
              </p:ext>
            </p:extLst>
          </p:nvPr>
        </p:nvGraphicFramePr>
        <p:xfrm>
          <a:off x="4362816" y="1405619"/>
          <a:ext cx="7588548" cy="1854200"/>
        </p:xfrm>
        <a:graphic>
          <a:graphicData uri="http://schemas.openxmlformats.org/drawingml/2006/table">
            <a:tbl>
              <a:tblPr firstRow="1" bandRow="1">
                <a:tableStyleId>{5C22544A-7EE6-4342-B048-85BDC9FD1C3A}</a:tableStyleId>
              </a:tblPr>
              <a:tblGrid>
                <a:gridCol w="1348173">
                  <a:extLst>
                    <a:ext uri="{9D8B030D-6E8A-4147-A177-3AD203B41FA5}">
                      <a16:colId xmlns:a16="http://schemas.microsoft.com/office/drawing/2014/main" val="3193864108"/>
                    </a:ext>
                  </a:extLst>
                </a:gridCol>
                <a:gridCol w="1181343">
                  <a:extLst>
                    <a:ext uri="{9D8B030D-6E8A-4147-A177-3AD203B41FA5}">
                      <a16:colId xmlns:a16="http://schemas.microsoft.com/office/drawing/2014/main" val="3320085781"/>
                    </a:ext>
                  </a:extLst>
                </a:gridCol>
                <a:gridCol w="1417479">
                  <a:extLst>
                    <a:ext uri="{9D8B030D-6E8A-4147-A177-3AD203B41FA5}">
                      <a16:colId xmlns:a16="http://schemas.microsoft.com/office/drawing/2014/main" val="2980436137"/>
                    </a:ext>
                  </a:extLst>
                </a:gridCol>
                <a:gridCol w="1112037">
                  <a:extLst>
                    <a:ext uri="{9D8B030D-6E8A-4147-A177-3AD203B41FA5}">
                      <a16:colId xmlns:a16="http://schemas.microsoft.com/office/drawing/2014/main" val="1168607976"/>
                    </a:ext>
                  </a:extLst>
                </a:gridCol>
                <a:gridCol w="1264758">
                  <a:extLst>
                    <a:ext uri="{9D8B030D-6E8A-4147-A177-3AD203B41FA5}">
                      <a16:colId xmlns:a16="http://schemas.microsoft.com/office/drawing/2014/main" val="3799322278"/>
                    </a:ext>
                  </a:extLst>
                </a:gridCol>
                <a:gridCol w="1264758">
                  <a:extLst>
                    <a:ext uri="{9D8B030D-6E8A-4147-A177-3AD203B41FA5}">
                      <a16:colId xmlns:a16="http://schemas.microsoft.com/office/drawing/2014/main" val="3409577153"/>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80609173"/>
                  </a:ext>
                </a:extLst>
              </a:tr>
              <a:tr h="370840">
                <a:tc>
                  <a:txBody>
                    <a:bodyPr/>
                    <a:lstStyle/>
                    <a:p>
                      <a:r>
                        <a:rPr lang="en-US" dirty="0"/>
                        <a:t>the (0)</a:t>
                      </a:r>
                    </a:p>
                  </a:txBody>
                  <a:tcPr/>
                </a:tc>
                <a:tc>
                  <a:txBody>
                    <a:bodyPr/>
                    <a:lstStyle/>
                    <a:p>
                      <a:r>
                        <a:rPr lang="en-US" dirty="0"/>
                        <a:t>3</a:t>
                      </a:r>
                    </a:p>
                  </a:txBody>
                  <a:tcPr/>
                </a:tc>
                <a:tc>
                  <a:txBody>
                    <a:bodyPr/>
                    <a:lstStyle/>
                    <a:p>
                      <a:r>
                        <a:rPr lang="en-US" dirty="0"/>
                        <a:t>to (4)</a:t>
                      </a:r>
                    </a:p>
                  </a:txBody>
                  <a:tcPr/>
                </a:tc>
                <a:tc>
                  <a:txBody>
                    <a:bodyPr/>
                    <a:lstStyle/>
                    <a:p>
                      <a:r>
                        <a:rPr lang="en-US" dirty="0"/>
                        <a:t>1</a:t>
                      </a:r>
                    </a:p>
                  </a:txBody>
                  <a:tcPr/>
                </a:tc>
                <a:tc>
                  <a:txBody>
                    <a:bodyPr/>
                    <a:lstStyle/>
                    <a:p>
                      <a:r>
                        <a:rPr lang="en-US" dirty="0"/>
                        <a:t>on (8)</a:t>
                      </a:r>
                    </a:p>
                  </a:txBody>
                  <a:tcPr/>
                </a:tc>
                <a:tc>
                  <a:txBody>
                    <a:bodyPr/>
                    <a:lstStyle/>
                    <a:p>
                      <a:r>
                        <a:rPr lang="en-US" dirty="0"/>
                        <a:t>1</a:t>
                      </a:r>
                    </a:p>
                  </a:txBody>
                  <a:tcPr/>
                </a:tc>
                <a:extLst>
                  <a:ext uri="{0D108BD9-81ED-4DB2-BD59-A6C34878D82A}">
                    <a16:rowId xmlns:a16="http://schemas.microsoft.com/office/drawing/2014/main" val="1374001988"/>
                  </a:ext>
                </a:extLst>
              </a:tr>
              <a:tr h="370840">
                <a:tc>
                  <a:txBody>
                    <a:bodyPr/>
                    <a:lstStyle/>
                    <a:p>
                      <a:r>
                        <a:rPr lang="en-US" dirty="0"/>
                        <a:t>a (1)</a:t>
                      </a:r>
                    </a:p>
                  </a:txBody>
                  <a:tcPr/>
                </a:tc>
                <a:tc>
                  <a:txBody>
                    <a:bodyPr/>
                    <a:lstStyle/>
                    <a:p>
                      <a:r>
                        <a:rPr lang="en-US" dirty="0"/>
                        <a:t>2</a:t>
                      </a:r>
                    </a:p>
                  </a:txBody>
                  <a:tcPr/>
                </a:tc>
                <a:tc>
                  <a:txBody>
                    <a:bodyPr/>
                    <a:lstStyle/>
                    <a:p>
                      <a:r>
                        <a:rPr lang="en-US" dirty="0"/>
                        <a:t>snow (5)</a:t>
                      </a:r>
                    </a:p>
                  </a:txBody>
                  <a:tcPr/>
                </a:tc>
                <a:tc>
                  <a:txBody>
                    <a:bodyPr/>
                    <a:lstStyle/>
                    <a:p>
                      <a:r>
                        <a:rPr lang="en-US" dirty="0"/>
                        <a:t>1</a:t>
                      </a:r>
                    </a:p>
                  </a:txBody>
                  <a:tcPr/>
                </a:tc>
                <a:tc>
                  <a:txBody>
                    <a:bodyPr/>
                    <a:lstStyle/>
                    <a:p>
                      <a:r>
                        <a:rPr lang="en-US" dirty="0"/>
                        <a:t>of (9)</a:t>
                      </a:r>
                    </a:p>
                  </a:txBody>
                  <a:tcPr/>
                </a:tc>
                <a:tc>
                  <a:txBody>
                    <a:bodyPr/>
                    <a:lstStyle/>
                    <a:p>
                      <a:r>
                        <a:rPr lang="en-US" dirty="0"/>
                        <a:t>1</a:t>
                      </a:r>
                    </a:p>
                  </a:txBody>
                  <a:tcPr/>
                </a:tc>
                <a:extLst>
                  <a:ext uri="{0D108BD9-81ED-4DB2-BD59-A6C34878D82A}">
                    <a16:rowId xmlns:a16="http://schemas.microsoft.com/office/drawing/2014/main" val="610321306"/>
                  </a:ext>
                </a:extLst>
              </a:tr>
              <a:tr h="370840">
                <a:tc>
                  <a:txBody>
                    <a:bodyPr/>
                    <a:lstStyle/>
                    <a:p>
                      <a:r>
                        <a:rPr lang="en-US" dirty="0"/>
                        <a:t>white (2)</a:t>
                      </a:r>
                    </a:p>
                  </a:txBody>
                  <a:tcPr/>
                </a:tc>
                <a:tc>
                  <a:txBody>
                    <a:bodyPr/>
                    <a:lstStyle/>
                    <a:p>
                      <a:r>
                        <a:rPr lang="en-US" dirty="0"/>
                        <a:t>1</a:t>
                      </a:r>
                    </a:p>
                  </a:txBody>
                  <a:tcPr/>
                </a:tc>
                <a:tc>
                  <a:txBody>
                    <a:bodyPr/>
                    <a:lstStyle/>
                    <a:p>
                      <a:r>
                        <a:rPr lang="en-US" dirty="0"/>
                        <a:t>seen (6)</a:t>
                      </a:r>
                    </a:p>
                  </a:txBody>
                  <a:tcPr/>
                </a:tc>
                <a:tc>
                  <a:txBody>
                    <a:bodyPr/>
                    <a:lstStyle/>
                    <a:p>
                      <a:r>
                        <a:rPr lang="en-US" dirty="0"/>
                        <a:t>1</a:t>
                      </a:r>
                    </a:p>
                  </a:txBody>
                  <a:tcPr/>
                </a:tc>
                <a:tc>
                  <a:txBody>
                    <a:bodyPr/>
                    <a:lstStyle/>
                    <a:p>
                      <a:r>
                        <a:rPr lang="en-US" dirty="0"/>
                        <a:t>not (10)</a:t>
                      </a:r>
                    </a:p>
                  </a:txBody>
                  <a:tcPr/>
                </a:tc>
                <a:tc>
                  <a:txBody>
                    <a:bodyPr/>
                    <a:lstStyle/>
                    <a:p>
                      <a:r>
                        <a:rPr lang="en-US" dirty="0"/>
                        <a:t>1</a:t>
                      </a:r>
                    </a:p>
                  </a:txBody>
                  <a:tcPr/>
                </a:tc>
                <a:extLst>
                  <a:ext uri="{0D108BD9-81ED-4DB2-BD59-A6C34878D82A}">
                    <a16:rowId xmlns:a16="http://schemas.microsoft.com/office/drawing/2014/main" val="1831570851"/>
                  </a:ext>
                </a:extLst>
              </a:tr>
              <a:tr h="370840">
                <a:tc>
                  <a:txBody>
                    <a:bodyPr/>
                    <a:lstStyle/>
                    <a:p>
                      <a:r>
                        <a:rPr lang="en-US" dirty="0"/>
                        <a:t>tonight (3)</a:t>
                      </a:r>
                    </a:p>
                  </a:txBody>
                  <a:tcPr/>
                </a:tc>
                <a:tc>
                  <a:txBody>
                    <a:bodyPr/>
                    <a:lstStyle/>
                    <a:p>
                      <a:r>
                        <a:rPr lang="en-US" dirty="0"/>
                        <a:t>1</a:t>
                      </a:r>
                    </a:p>
                  </a:txBody>
                  <a:tcPr/>
                </a:tc>
                <a:tc>
                  <a:txBody>
                    <a:bodyPr/>
                    <a:lstStyle/>
                    <a:p>
                      <a:r>
                        <a:rPr lang="en-US" dirty="0"/>
                        <a:t>queen (7)</a:t>
                      </a:r>
                    </a:p>
                  </a:txBody>
                  <a:tcPr/>
                </a:tc>
                <a:tc>
                  <a:txBody>
                    <a:bodyPr/>
                    <a:lstStyle/>
                    <a:p>
                      <a:r>
                        <a:rPr lang="en-US" dirty="0"/>
                        <a:t>1</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06380601"/>
                  </a:ext>
                </a:extLst>
              </a:tr>
            </a:tbl>
          </a:graphicData>
        </a:graphic>
      </p:graphicFrame>
      <p:sp>
        <p:nvSpPr>
          <p:cNvPr id="7" name="Rectangle 6">
            <a:extLst>
              <a:ext uri="{FF2B5EF4-FFF2-40B4-BE49-F238E27FC236}">
                <a16:creationId xmlns:a16="http://schemas.microsoft.com/office/drawing/2014/main" id="{D51D3902-BC83-43CC-AD6A-5A41A7CFDFD9}"/>
              </a:ext>
            </a:extLst>
          </p:cNvPr>
          <p:cNvSpPr/>
          <p:nvPr/>
        </p:nvSpPr>
        <p:spPr>
          <a:xfrm>
            <a:off x="4691903" y="3906100"/>
            <a:ext cx="69303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The snow glows white on the mountain tonight</a:t>
            </a:r>
          </a:p>
        </p:txBody>
      </p:sp>
      <p:sp>
        <p:nvSpPr>
          <p:cNvPr id="9" name="Arrow: Down 8">
            <a:extLst>
              <a:ext uri="{FF2B5EF4-FFF2-40B4-BE49-F238E27FC236}">
                <a16:creationId xmlns:a16="http://schemas.microsoft.com/office/drawing/2014/main" id="{09A6302F-1178-41EC-A52F-DEF55B2D85D3}"/>
              </a:ext>
            </a:extLst>
          </p:cNvPr>
          <p:cNvSpPr/>
          <p:nvPr/>
        </p:nvSpPr>
        <p:spPr>
          <a:xfrm>
            <a:off x="7621722" y="4820500"/>
            <a:ext cx="1097280" cy="6462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FB59B74-47B2-4BEF-856E-FA132CD3DEB6}"/>
              </a:ext>
            </a:extLst>
          </p:cNvPr>
          <p:cNvSpPr/>
          <p:nvPr/>
        </p:nvSpPr>
        <p:spPr>
          <a:xfrm>
            <a:off x="4705175" y="5452381"/>
            <a:ext cx="69303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[2,0,1,1,0,1,0,0,1,0,0,…]</a:t>
            </a:r>
          </a:p>
        </p:txBody>
      </p:sp>
    </p:spTree>
    <p:extLst>
      <p:ext uri="{BB962C8B-B14F-4D97-AF65-F5344CB8AC3E}">
        <p14:creationId xmlns:p14="http://schemas.microsoft.com/office/powerpoint/2010/main" val="2507930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8868</TotalTime>
  <Words>1424</Words>
  <Application>Microsoft Office PowerPoint</Application>
  <PresentationFormat>Widescreen</PresentationFormat>
  <Paragraphs>354</Paragraphs>
  <Slides>34</Slides>
  <Notes>24</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Arial</vt:lpstr>
      <vt:lpstr>Calibri</vt:lpstr>
      <vt:lpstr>Century Gothic</vt:lpstr>
      <vt:lpstr>Wingdings</vt:lpstr>
      <vt:lpstr>Wingdings 3</vt:lpstr>
      <vt:lpstr>Ion</vt:lpstr>
      <vt:lpstr>Paintbrush Picture</vt:lpstr>
      <vt:lpstr>Introduction to NLP</vt:lpstr>
      <vt:lpstr>Natural Language Processing</vt:lpstr>
      <vt:lpstr>Why NLP?</vt:lpstr>
      <vt:lpstr>Modeling</vt:lpstr>
      <vt:lpstr>Modeling</vt:lpstr>
      <vt:lpstr>Bag of Words</vt:lpstr>
      <vt:lpstr>Bag of Words</vt:lpstr>
      <vt:lpstr>Bag of Words</vt:lpstr>
      <vt:lpstr>Bag of Words</vt:lpstr>
      <vt:lpstr>TF-IDF</vt:lpstr>
      <vt:lpstr>TF-IDF</vt:lpstr>
      <vt:lpstr>TF-IDF</vt:lpstr>
      <vt:lpstr>Cleaning Data</vt:lpstr>
      <vt:lpstr>Cleaning Data</vt:lpstr>
      <vt:lpstr>Cleaning Data</vt:lpstr>
      <vt:lpstr>Cleaning Data</vt:lpstr>
      <vt:lpstr>Cleaning Data</vt:lpstr>
      <vt:lpstr>Cleaning Data</vt:lpstr>
      <vt:lpstr>Cleaning Data</vt:lpstr>
      <vt:lpstr>Tokenization</vt:lpstr>
      <vt:lpstr>Tokenization</vt:lpstr>
      <vt:lpstr>Tokenization</vt:lpstr>
      <vt:lpstr>Tokenization</vt:lpstr>
      <vt:lpstr>N-grams</vt:lpstr>
      <vt:lpstr>Summarization</vt:lpstr>
      <vt:lpstr>Automatic Keyword Generation</vt:lpstr>
      <vt:lpstr>Named Entity Recognition (NER)</vt:lpstr>
      <vt:lpstr>Sentiment Analysis (SA)</vt:lpstr>
      <vt:lpstr>Sentiment Analysis (SA)</vt:lpstr>
      <vt:lpstr>Sentiment Analysis (SA)</vt:lpstr>
      <vt:lpstr>Sentiment Analysis (SA)</vt:lpstr>
      <vt:lpstr>Classification</vt:lpstr>
      <vt:lpstr>Useful Packages for NLP (Python)</vt:lpstr>
      <vt:lpstr>Useful Packages for NLP (R)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NLP</dc:title>
  <dc:creator>Charles Kronk</dc:creator>
  <cp:lastModifiedBy>Charles Kronk</cp:lastModifiedBy>
  <cp:revision>82</cp:revision>
  <dcterms:created xsi:type="dcterms:W3CDTF">2019-09-19T17:58:41Z</dcterms:created>
  <dcterms:modified xsi:type="dcterms:W3CDTF">2019-09-26T16:34:16Z</dcterms:modified>
</cp:coreProperties>
</file>